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p:sldMasterIdLst>
    <p:sldMasterId id="2147483648" r:id="rId1"/>
  </p:sldMasterIdLst>
  <p:notesMasterIdLst>
    <p:notesMasterId r:id="rId32"/>
  </p:notesMasterIdLst>
  <p:sldIdLst>
    <p:sldId id="256" r:id="rId2"/>
    <p:sldId id="257" r:id="rId3"/>
    <p:sldId id="258" r:id="rId4"/>
    <p:sldId id="259" r:id="rId5"/>
    <p:sldId id="260" r:id="rId6"/>
    <p:sldId id="261" r:id="rId7"/>
    <p:sldId id="262" r:id="rId8"/>
    <p:sldId id="263" r:id="rId9"/>
    <p:sldId id="264" r:id="rId10"/>
    <p:sldId id="265" r:id="rId11"/>
    <p:sldId id="266" r:id="rId12"/>
    <p:sldId id="267" r:id="rId13"/>
    <p:sldId id="268" r:id="rId14"/>
    <p:sldId id="269" r:id="rId15"/>
    <p:sldId id="270" r:id="rId16"/>
    <p:sldId id="271" r:id="rId17"/>
    <p:sldId id="272" r:id="rId18"/>
    <p:sldId id="273" r:id="rId19"/>
    <p:sldId id="274" r:id="rId20"/>
    <p:sldId id="275" r:id="rId21"/>
    <p:sldId id="276" r:id="rId22"/>
    <p:sldId id="277" r:id="rId23"/>
    <p:sldId id="278" r:id="rId24"/>
    <p:sldId id="279" r:id="rId25"/>
    <p:sldId id="280" r:id="rId26"/>
    <p:sldId id="281" r:id="rId27"/>
    <p:sldId id="282" r:id="rId28"/>
    <p:sldId id="283" r:id="rId29"/>
    <p:sldId id="284" r:id="rId30"/>
    <p:sldId id="285" r:id="rId31"/>
  </p:sldIdLst>
  <p:sldSz cx="9144000" cy="5143500" type="screen16x9"/>
  <p:notesSz cx="6858000" cy="9144000"/>
  <p:defaultTex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1pPr>
    <a:lvl2pPr marL="0" marR="0" indent="457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2pPr>
    <a:lvl3pPr marL="0" marR="0" indent="914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3pPr>
    <a:lvl4pPr marL="0" marR="0" indent="1371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4pPr>
    <a:lvl5pPr marL="0" marR="0" indent="18288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5pPr>
    <a:lvl6pPr marL="0" marR="0" indent="22860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6pPr>
    <a:lvl7pPr marL="0" marR="0" indent="27432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7pPr>
    <a:lvl8pPr marL="0" marR="0" indent="32004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8pPr>
    <a:lvl9pPr marL="0" marR="0" indent="365760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940675A-B579-460E-94D1-54222C63F5DA}">
  <a:tblStyle styleId="{4C3C2611-4C71-4FC5-86AE-919BDF0F9419}"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E7F3F4"/>
          </a:solidFill>
        </a:fill>
      </a:tcStyle>
    </a:wholeTbl>
    <a:band2H>
      <a:tcTxStyle/>
      <a:tcStyle>
        <a:tcBdr/>
        <a:fill>
          <a:solidFill>
            <a:srgbClr val="F3F9FA"/>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1"/>
          </a:solidFill>
        </a:fill>
      </a:tcStyle>
    </a:firstRow>
  </a:tblStyle>
  <a:tblStyle styleId="{C7B018BB-80A7-4F77-B60F-C8B233D01FF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3">
              <a:lumOff val="44000"/>
            </a:schemeClr>
          </a:solidFill>
        </a:fill>
      </a:tcStyle>
    </a:firstRow>
  </a:tblStyle>
  <a:tblStyle styleId="{EEE7283C-3CF3-47DC-8721-378D4A62B228}"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CCCD9"/>
          </a:solidFill>
        </a:fill>
      </a:tcStyle>
    </a:wholeTbl>
    <a:band2H>
      <a:tcTxStyle/>
      <a:tcStyle>
        <a:tcBdr/>
        <a:fill>
          <a:solidFill>
            <a:srgbClr val="E7E7ED"/>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chemeClr val="accent6"/>
          </a:solidFill>
        </a:fill>
      </a:tcStyle>
    </a:firstRow>
  </a:tblStyle>
  <a:tblStyle styleId="{CF821DB8-F4EB-4A41-A1BA-3FCAFE7338EE}" styleName="">
    <a:tblBg/>
    <a:wholeTbl>
      <a:tcTxStyle b="off" i="off">
        <a:font>
          <a:latin typeface="Arial"/>
          <a:ea typeface="Arial"/>
          <a:cs typeface="Arial"/>
        </a:font>
        <a:srgbClr val="000000"/>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rgbClr val="E6E6E6"/>
          </a:solidFill>
        </a:fill>
      </a:tcStyle>
    </a:wholeTbl>
    <a:band2H>
      <a:tcTxStyle/>
      <a:tcStyle>
        <a:tcBdr/>
        <a:fill>
          <a:solidFill>
            <a:schemeClr val="accent3">
              <a:lumOff val="44000"/>
            </a:schemeClr>
          </a:solidFill>
        </a:fill>
      </a:tcStyle>
    </a:band2H>
    <a:firstCol>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12700" cap="flat">
              <a:noFill/>
              <a:miter lim="400000"/>
            </a:ln>
          </a:top>
          <a:bottom>
            <a:ln w="12700" cap="flat">
              <a:noFill/>
              <a:miter lim="400000"/>
            </a:ln>
          </a:bottom>
          <a:insideH>
            <a:ln w="12700" cap="flat">
              <a:noFill/>
              <a:miter lim="400000"/>
            </a:ln>
          </a:insideH>
          <a:insideV>
            <a:ln w="12700" cap="flat">
              <a:noFill/>
              <a:miter lim="400000"/>
            </a:ln>
          </a:insideV>
        </a:tcBdr>
        <a:fill>
          <a:solidFill>
            <a:schemeClr val="accent1"/>
          </a:solidFill>
        </a:fill>
      </a:tcStyle>
    </a:firstCol>
    <a:lastRow>
      <a:tcTxStyle b="on" i="off">
        <a:font>
          <a:latin typeface="Arial"/>
          <a:ea typeface="Arial"/>
          <a:cs typeface="Arial"/>
        </a:font>
        <a:srgbClr val="000000"/>
      </a:tcTxStyle>
      <a:tcStyle>
        <a:tcBdr>
          <a:left>
            <a:ln w="12700" cap="flat">
              <a:noFill/>
              <a:miter lim="400000"/>
            </a:ln>
          </a:left>
          <a:right>
            <a:ln w="12700" cap="flat">
              <a:noFill/>
              <a:miter lim="400000"/>
            </a:ln>
          </a:right>
          <a:top>
            <a:ln w="508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3">
              <a:lumOff val="44000"/>
            </a:schemeClr>
          </a:solidFill>
        </a:fill>
      </a:tcStyle>
    </a:lastRow>
    <a:firstRow>
      <a:tcTxStyle b="on" i="off">
        <a:font>
          <a:latin typeface="Arial"/>
          <a:ea typeface="Arial"/>
          <a:cs typeface="Arial"/>
        </a:font>
        <a:schemeClr val="accent3">
          <a:lumOff val="44000"/>
        </a:schemeClr>
      </a:tcTxStyle>
      <a:tcStyle>
        <a:tcBdr>
          <a:left>
            <a:ln w="12700" cap="flat">
              <a:noFill/>
              <a:miter lim="400000"/>
            </a:ln>
          </a:left>
          <a:right>
            <a:ln w="12700" cap="flat">
              <a:noFill/>
              <a:miter lim="400000"/>
            </a:ln>
          </a:right>
          <a:top>
            <a:ln w="25400" cap="flat">
              <a:solidFill>
                <a:srgbClr val="000000"/>
              </a:solidFill>
              <a:prstDash val="solid"/>
              <a:round/>
            </a:ln>
          </a:top>
          <a:bottom>
            <a:ln w="25400" cap="flat">
              <a:solidFill>
                <a:srgbClr val="000000"/>
              </a:solidFill>
              <a:prstDash val="solid"/>
              <a:round/>
            </a:ln>
          </a:bottom>
          <a:insideH>
            <a:ln w="12700" cap="flat">
              <a:noFill/>
              <a:miter lim="400000"/>
            </a:ln>
          </a:insideH>
          <a:insideV>
            <a:ln w="12700" cap="flat">
              <a:noFill/>
              <a:miter lim="400000"/>
            </a:ln>
          </a:insideV>
        </a:tcBdr>
        <a:fill>
          <a:solidFill>
            <a:schemeClr val="accent1"/>
          </a:solidFill>
        </a:fill>
      </a:tcStyle>
    </a:firstRow>
  </a:tblStyle>
  <a:tblStyle styleId="{33BA23B1-9221-436E-865A-0063620EA4FD}" styleName="">
    <a:tblBg/>
    <a:wholeTbl>
      <a:tcTxStyle b="off" i="off">
        <a:font>
          <a:latin typeface="Arial"/>
          <a:ea typeface="Arial"/>
          <a:cs typeface="Arial"/>
        </a:font>
        <a:srgbClr val="000000"/>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CACACA"/>
          </a:solidFill>
        </a:fill>
      </a:tcStyle>
    </a:wholeTbl>
    <a:band2H>
      <a:tcTxStyle/>
      <a:tcStyle>
        <a:tcBdr/>
        <a:fill>
          <a:solidFill>
            <a:srgbClr val="E6E6E6"/>
          </a:solidFill>
        </a:fill>
      </a:tcStyle>
    </a:band2H>
    <a:firstCol>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Col>
    <a:la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38100" cap="flat">
              <a:solidFill>
                <a:schemeClr val="accent3">
                  <a:lumOff val="44000"/>
                </a:schemeClr>
              </a:solidFill>
              <a:prstDash val="solid"/>
              <a:round/>
            </a:ln>
          </a:top>
          <a:bottom>
            <a:ln w="127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lastRow>
    <a:firstRow>
      <a:tcTxStyle b="on" i="off">
        <a:font>
          <a:latin typeface="Arial"/>
          <a:ea typeface="Arial"/>
          <a:cs typeface="Arial"/>
        </a:font>
        <a:schemeClr val="accent3">
          <a:lumOff val="44000"/>
        </a:schemeClr>
      </a:tcTxStyle>
      <a:tcStyle>
        <a:tcBdr>
          <a:left>
            <a:ln w="12700" cap="flat">
              <a:solidFill>
                <a:schemeClr val="accent3">
                  <a:lumOff val="44000"/>
                </a:schemeClr>
              </a:solidFill>
              <a:prstDash val="solid"/>
              <a:round/>
            </a:ln>
          </a:left>
          <a:right>
            <a:ln w="12700" cap="flat">
              <a:solidFill>
                <a:schemeClr val="accent3">
                  <a:lumOff val="44000"/>
                </a:schemeClr>
              </a:solidFill>
              <a:prstDash val="solid"/>
              <a:round/>
            </a:ln>
          </a:right>
          <a:top>
            <a:ln w="12700" cap="flat">
              <a:solidFill>
                <a:schemeClr val="accent3">
                  <a:lumOff val="44000"/>
                </a:schemeClr>
              </a:solidFill>
              <a:prstDash val="solid"/>
              <a:round/>
            </a:ln>
          </a:top>
          <a:bottom>
            <a:ln w="38100" cap="flat">
              <a:solidFill>
                <a:schemeClr val="accent3">
                  <a:lumOff val="44000"/>
                </a:schemeClr>
              </a:solidFill>
              <a:prstDash val="solid"/>
              <a:round/>
            </a:ln>
          </a:bottom>
          <a:insideH>
            <a:ln w="12700" cap="flat">
              <a:solidFill>
                <a:schemeClr val="accent3">
                  <a:lumOff val="44000"/>
                </a:schemeClr>
              </a:solidFill>
              <a:prstDash val="solid"/>
              <a:round/>
            </a:ln>
          </a:insideH>
          <a:insideV>
            <a:ln w="12700" cap="flat">
              <a:solidFill>
                <a:schemeClr val="accent3">
                  <a:lumOff val="44000"/>
                </a:schemeClr>
              </a:solidFill>
              <a:prstDash val="solid"/>
              <a:round/>
            </a:ln>
          </a:insideV>
        </a:tcBdr>
        <a:fill>
          <a:solidFill>
            <a:srgbClr val="000000"/>
          </a:solidFill>
        </a:fill>
      </a:tcStyle>
    </a:firstRow>
  </a:tblStyle>
  <a:tblStyle styleId="{2708684C-4D16-4618-839F-0558EEFCDFE6}" styleName="">
    <a:tblBg/>
    <a:wholeTbl>
      <a:tcTxStyle b="off"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wholeTbl>
    <a:band2H>
      <a:tcTxStyle/>
      <a:tcStyle>
        <a:tcBdr/>
        <a:fill>
          <a:solidFill>
            <a:schemeClr val="accent3">
              <a:lumOff val="44000"/>
            </a:schemeClr>
          </a:solidFill>
        </a:fill>
      </a:tcStyle>
    </a:band2H>
    <a:firstCol>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solidFill>
            <a:srgbClr val="000000">
              <a:alpha val="20000"/>
            </a:srgbClr>
          </a:solidFill>
        </a:fill>
      </a:tcStyle>
    </a:firstCol>
    <a:la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50800" cap="flat">
              <a:solidFill>
                <a:srgbClr val="000000"/>
              </a:solidFill>
              <a:prstDash val="solid"/>
              <a:round/>
            </a:ln>
          </a:top>
          <a:bottom>
            <a:ln w="127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lastRow>
    <a:firstRow>
      <a:tcTxStyle b="on" i="off">
        <a:font>
          <a:latin typeface="Arial"/>
          <a:ea typeface="Arial"/>
          <a:cs typeface="Arial"/>
        </a:font>
        <a:srgbClr val="000000"/>
      </a:tcTxStyle>
      <a:tcStyle>
        <a:tcBdr>
          <a:left>
            <a:ln w="12700" cap="flat">
              <a:solidFill>
                <a:srgbClr val="000000"/>
              </a:solidFill>
              <a:prstDash val="solid"/>
              <a:round/>
            </a:ln>
          </a:left>
          <a:right>
            <a:ln w="12700" cap="flat">
              <a:solidFill>
                <a:srgbClr val="000000"/>
              </a:solidFill>
              <a:prstDash val="solid"/>
              <a:round/>
            </a:ln>
          </a:right>
          <a:top>
            <a:ln w="12700" cap="flat">
              <a:solidFill>
                <a:srgbClr val="000000"/>
              </a:solidFill>
              <a:prstDash val="solid"/>
              <a:round/>
            </a:ln>
          </a:top>
          <a:bottom>
            <a:ln w="25400" cap="flat">
              <a:solidFill>
                <a:srgbClr val="000000"/>
              </a:solidFill>
              <a:prstDash val="solid"/>
              <a:round/>
            </a:ln>
          </a:bottom>
          <a:insideH>
            <a:ln w="12700" cap="flat">
              <a:solidFill>
                <a:srgbClr val="000000"/>
              </a:solidFill>
              <a:prstDash val="solid"/>
              <a:round/>
            </a:ln>
          </a:insideH>
          <a:insideV>
            <a:ln w="12700" cap="flat">
              <a:solidFill>
                <a:srgbClr val="000000"/>
              </a:solidFill>
              <a:prstDash val="solid"/>
              <a:round/>
            </a:ln>
          </a:insideV>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714"/>
    <p:restoredTop sz="76442"/>
  </p:normalViewPr>
  <p:slideViewPr>
    <p:cSldViewPr snapToGrid="0" snapToObjects="1">
      <p:cViewPr varScale="1">
        <p:scale>
          <a:sx n="107" d="100"/>
          <a:sy n="107" d="100"/>
        </p:scale>
        <p:origin x="175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theme" Target="theme/theme1.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4" name="Shape 104"/>
          <p:cNvSpPr>
            <a:spLocks noGrp="1" noRot="1" noChangeAspect="1"/>
          </p:cNvSpPr>
          <p:nvPr>
            <p:ph type="sldImg"/>
          </p:nvPr>
        </p:nvSpPr>
        <p:spPr>
          <a:xfrm>
            <a:off x="1143000" y="685800"/>
            <a:ext cx="4572000" cy="3429000"/>
          </a:xfrm>
          <a:prstGeom prst="rect">
            <a:avLst/>
          </a:prstGeom>
        </p:spPr>
        <p:txBody>
          <a:bodyPr/>
          <a:lstStyle/>
          <a:p>
            <a:endParaRPr/>
          </a:p>
        </p:txBody>
      </p:sp>
      <p:sp>
        <p:nvSpPr>
          <p:cNvPr id="105" name="Shape 105"/>
          <p:cNvSpPr>
            <a:spLocks noGrp="1"/>
          </p:cNvSpPr>
          <p:nvPr>
            <p:ph type="body" sz="quarter" idx="1"/>
          </p:nvPr>
        </p:nvSpPr>
        <p:spPr>
          <a:xfrm>
            <a:off x="914400" y="4343400"/>
            <a:ext cx="5029200" cy="4114800"/>
          </a:xfrm>
          <a:prstGeom prst="rect">
            <a:avLst/>
          </a:prstGeom>
        </p:spPr>
        <p:txBody>
          <a:bodyPr/>
          <a:lstStyle/>
          <a:p>
            <a:endParaRPr/>
          </a:p>
        </p:txBody>
      </p:sp>
    </p:spTree>
  </p:cSld>
  <p:clrMap bg1="lt1" tx1="dk1" bg2="lt2" tx2="dk2" accent1="accent1" accent2="accent2" accent3="accent3" accent4="accent4" accent5="accent5" accent6="accent6" hlink="hlink" folHlink="folHlink"/>
  <p:notesStyle>
    <a:lvl1pPr defTabSz="457200" latinLnBrk="0">
      <a:defRPr sz="1200">
        <a:latin typeface="+mj-lt"/>
        <a:ea typeface="+mj-ea"/>
        <a:cs typeface="+mj-cs"/>
        <a:sym typeface="Calibri"/>
      </a:defRPr>
    </a:lvl1pPr>
    <a:lvl2pPr indent="228600" defTabSz="457200" latinLnBrk="0">
      <a:defRPr sz="1200">
        <a:latin typeface="+mj-lt"/>
        <a:ea typeface="+mj-ea"/>
        <a:cs typeface="+mj-cs"/>
        <a:sym typeface="Calibri"/>
      </a:defRPr>
    </a:lvl2pPr>
    <a:lvl3pPr indent="457200" defTabSz="457200" latinLnBrk="0">
      <a:defRPr sz="1200">
        <a:latin typeface="+mj-lt"/>
        <a:ea typeface="+mj-ea"/>
        <a:cs typeface="+mj-cs"/>
        <a:sym typeface="Calibri"/>
      </a:defRPr>
    </a:lvl3pPr>
    <a:lvl4pPr indent="685800" defTabSz="457200" latinLnBrk="0">
      <a:defRPr sz="1200">
        <a:latin typeface="+mj-lt"/>
        <a:ea typeface="+mj-ea"/>
        <a:cs typeface="+mj-cs"/>
        <a:sym typeface="Calibri"/>
      </a:defRPr>
    </a:lvl4pPr>
    <a:lvl5pPr indent="914400" defTabSz="457200" latinLnBrk="0">
      <a:defRPr sz="1200">
        <a:latin typeface="+mj-lt"/>
        <a:ea typeface="+mj-ea"/>
        <a:cs typeface="+mj-cs"/>
        <a:sym typeface="Calibri"/>
      </a:defRPr>
    </a:lvl5pPr>
    <a:lvl6pPr indent="1143000" defTabSz="457200" latinLnBrk="0">
      <a:defRPr sz="1200">
        <a:latin typeface="+mj-lt"/>
        <a:ea typeface="+mj-ea"/>
        <a:cs typeface="+mj-cs"/>
        <a:sym typeface="Calibri"/>
      </a:defRPr>
    </a:lvl6pPr>
    <a:lvl7pPr indent="1371600" defTabSz="457200" latinLnBrk="0">
      <a:defRPr sz="1200">
        <a:latin typeface="+mj-lt"/>
        <a:ea typeface="+mj-ea"/>
        <a:cs typeface="+mj-cs"/>
        <a:sym typeface="Calibri"/>
      </a:defRPr>
    </a:lvl7pPr>
    <a:lvl8pPr indent="1600200" defTabSz="457200" latinLnBrk="0">
      <a:defRPr sz="1200">
        <a:latin typeface="+mj-lt"/>
        <a:ea typeface="+mj-ea"/>
        <a:cs typeface="+mj-cs"/>
        <a:sym typeface="Calibri"/>
      </a:defRPr>
    </a:lvl8pPr>
    <a:lvl9pPr indent="1828800" defTabSz="457200" latinLnBrk="0">
      <a:defRPr sz="1200">
        <a:latin typeface="+mj-lt"/>
        <a:ea typeface="+mj-ea"/>
        <a:cs typeface="+mj-cs"/>
        <a:sym typeface="Calibri"/>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 name="Shape 110"/>
          <p:cNvSpPr>
            <a:spLocks noGrp="1" noRot="1" noChangeAspect="1"/>
          </p:cNvSpPr>
          <p:nvPr>
            <p:ph type="sldImg"/>
          </p:nvPr>
        </p:nvSpPr>
        <p:spPr>
          <a:xfrm>
            <a:off x="381000" y="685800"/>
            <a:ext cx="6096000" cy="3429000"/>
          </a:xfrm>
          <a:prstGeom prst="rect">
            <a:avLst/>
          </a:prstGeom>
        </p:spPr>
        <p:txBody>
          <a:bodyPr/>
          <a:lstStyle/>
          <a:p>
            <a:endParaRPr/>
          </a:p>
        </p:txBody>
      </p:sp>
      <p:sp>
        <p:nvSpPr>
          <p:cNvPr id="111" name="Shape 111"/>
          <p:cNvSpPr>
            <a:spLocks noGrp="1"/>
          </p:cNvSpPr>
          <p:nvPr>
            <p:ph type="body" sz="quarter" idx="1"/>
          </p:nvPr>
        </p:nvSpPr>
        <p:spPr>
          <a:prstGeom prst="rect">
            <a:avLst/>
          </a:prstGeom>
        </p:spPr>
        <p:txBody>
          <a:bodyPr/>
          <a:lstStyle/>
          <a:p>
            <a:r>
              <a:t>Hello everyone. Thank you all for attending my dissertation defense. In my dissertation project I have addressed several issues in L1 and L2 morphophonological prediction. Specifically, the role of language experience factors and the association of morphophonological prediction with non-linguistic visuospatial prediction.</a:t>
            </a:r>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 name="Shape 225"/>
          <p:cNvSpPr>
            <a:spLocks noGrp="1" noRot="1" noChangeAspect="1"/>
          </p:cNvSpPr>
          <p:nvPr>
            <p:ph type="sldImg"/>
          </p:nvPr>
        </p:nvSpPr>
        <p:spPr>
          <a:xfrm>
            <a:off x="381000" y="685800"/>
            <a:ext cx="6096000" cy="3429000"/>
          </a:xfrm>
          <a:prstGeom prst="rect">
            <a:avLst/>
          </a:prstGeom>
        </p:spPr>
        <p:txBody>
          <a:bodyPr/>
          <a:lstStyle/>
          <a:p>
            <a:endParaRPr/>
          </a:p>
        </p:txBody>
      </p:sp>
      <p:sp>
        <p:nvSpPr>
          <p:cNvPr id="226" name="Shape 226"/>
          <p:cNvSpPr>
            <a:spLocks noGrp="1"/>
          </p:cNvSpPr>
          <p:nvPr>
            <p:ph type="body" sz="quarter" idx="1"/>
          </p:nvPr>
        </p:nvSpPr>
        <p:spPr>
          <a:prstGeom prst="rect">
            <a:avLst/>
          </a:prstGeom>
        </p:spPr>
        <p:txBody>
          <a:bodyPr/>
          <a:lstStyle/>
          <a:p>
            <a:r>
              <a:t>In this first graph, we can see the pattern of fixations before exploring relationships.</a:t>
            </a:r>
          </a:p>
          <a:p>
            <a:r>
              <a:t>On the horizontal axis…</a:t>
            </a:r>
          </a:p>
          <a:p>
            <a:r>
              <a:t> </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7" name="Shape 237"/>
          <p:cNvSpPr>
            <a:spLocks noGrp="1" noRot="1" noChangeAspect="1"/>
          </p:cNvSpPr>
          <p:nvPr>
            <p:ph type="sldImg"/>
          </p:nvPr>
        </p:nvSpPr>
        <p:spPr>
          <a:prstGeom prst="rect">
            <a:avLst/>
          </a:prstGeom>
        </p:spPr>
        <p:txBody>
          <a:bodyPr/>
          <a:lstStyle/>
          <a:p>
            <a:endParaRPr/>
          </a:p>
        </p:txBody>
      </p:sp>
      <p:sp>
        <p:nvSpPr>
          <p:cNvPr id="238" name="Shape 238"/>
          <p:cNvSpPr>
            <a:spLocks noGrp="1"/>
          </p:cNvSpPr>
          <p:nvPr>
            <p:ph type="body" sz="quarter" idx="1"/>
          </p:nvPr>
        </p:nvSpPr>
        <p:spPr>
          <a:prstGeom prst="rect">
            <a:avLst/>
          </a:prstGeom>
        </p:spPr>
        <p:txBody>
          <a:bodyPr/>
          <a:lstStyle/>
          <a:p>
            <a:endParaRPr/>
          </a:p>
          <a:p>
            <a:r>
              <a:t>All populations generated predictions, although L2 less and later than monolinguals. Monolinguals are not included here as they were the control group and the language experience variables did not apply to them.</a:t>
            </a:r>
          </a:p>
          <a:p>
            <a:r>
              <a:t>Stress patterns, L2 proficiency and L2 use were the primary mediators of prediction in L2 speakers. These factors interacted with each other as well as with L1 transfer. Proficiency interacted with L1, such that particularly Chinese speakers predicted more target-like and earlier as proficiency increased. L2 use interacted with L1, such that especially the English speakers predicted faster with more L2 use. </a:t>
            </a:r>
          </a:p>
          <a:p>
            <a:endParaRPr/>
          </a:p>
          <a:p>
            <a:endParaRPr/>
          </a:p>
          <a:p>
            <a:endParaRPr/>
          </a:p>
          <a:p>
            <a:endParaRPr/>
          </a:p>
          <a:p>
            <a:r>
              <a:t>_______________</a:t>
            </a:r>
          </a:p>
          <a:p>
            <a:r>
              <a:t>All populations generated predictions. Stress pattern, L2 proficiency and L2 use were the primary mediators of prediction in L2 speakers. [Oxytones were predicted earlier and more target-like than paroxytones, higher proficiency resulted in more target-like and earlier predictions, and more extensive L2 use contributed to faster predictions.] These factors interacted with each other as well as with L1 transfer. Proficiency interacted with [stress, such that proficiency resulted in more target-like predictions of oxytone, and with] L1, such that its positive effects were particularly relevant in Chinese speakers–more target-like and earlier. L2 use interacted [with stress, such that speed of prediction increased especially with L2 use especially in paroxytones, and] with L1, such that especially the English speakers benefited from more L2 use–faster. L2 proficiency and L2 use also interacted; at a high level of proficiency, prediction became faster as use was more frequent. L2 proficiency and L2 use were positively and moderately correlated.</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 name="Shape 245"/>
          <p:cNvSpPr>
            <a:spLocks noGrp="1" noRot="1" noChangeAspect="1"/>
          </p:cNvSpPr>
          <p:nvPr>
            <p:ph type="sldImg"/>
          </p:nvPr>
        </p:nvSpPr>
        <p:spPr>
          <a:prstGeom prst="rect">
            <a:avLst/>
          </a:prstGeom>
        </p:spPr>
        <p:txBody>
          <a:bodyPr/>
          <a:lstStyle/>
          <a:p>
            <a:endParaRPr/>
          </a:p>
        </p:txBody>
      </p:sp>
      <p:sp>
        <p:nvSpPr>
          <p:cNvPr id="246" name="Shape 246"/>
          <p:cNvSpPr>
            <a:spLocks noGrp="1"/>
          </p:cNvSpPr>
          <p:nvPr>
            <p:ph type="body" sz="quarter" idx="1"/>
          </p:nvPr>
        </p:nvSpPr>
        <p:spPr>
          <a:prstGeom prst="rect">
            <a:avLst/>
          </a:prstGeom>
        </p:spPr>
        <p:txBody>
          <a:bodyPr/>
          <a:lstStyle/>
          <a:p>
            <a:r>
              <a:t>The first two studies in my dissertation…</a:t>
            </a: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1" name="Shape 251"/>
          <p:cNvSpPr>
            <a:spLocks noGrp="1" noRot="1" noChangeAspect="1"/>
          </p:cNvSpPr>
          <p:nvPr>
            <p:ph type="sldImg"/>
          </p:nvPr>
        </p:nvSpPr>
        <p:spPr>
          <a:prstGeom prst="rect">
            <a:avLst/>
          </a:prstGeom>
        </p:spPr>
        <p:txBody>
          <a:bodyPr/>
          <a:lstStyle/>
          <a:p>
            <a:endParaRPr/>
          </a:p>
        </p:txBody>
      </p:sp>
      <p:sp>
        <p:nvSpPr>
          <p:cNvPr id="252" name="Shape 252"/>
          <p:cNvSpPr>
            <a:spLocks noGrp="1"/>
          </p:cNvSpPr>
          <p:nvPr>
            <p:ph type="body" sz="quarter" idx="1"/>
          </p:nvPr>
        </p:nvSpPr>
        <p:spPr>
          <a:prstGeom prst="rect">
            <a:avLst/>
          </a:prstGeom>
        </p:spPr>
        <p:txBody>
          <a:bodyPr/>
          <a:lstStyle/>
          <a:p>
            <a:pPr marL="171450" indent="-171450">
              <a:buSzPct val="100000"/>
              <a:buChar char="-"/>
            </a:pPr>
            <a:r>
              <a:t>In my third study, I wanted to investigate whetherTHE WAY WE PREDICT IN ONE COGNITIVE DOMAIN  (E.G., VISUOSPATIAL) IS ASSOCIATED WITH THE WAY WE PREDICT IN ANOTHER COGNITIVE DOMAIN (E.G., LINGUISTIC). THIS IS IMPORTANT for theories of cognition BECAUSE DOMAIN-SPECIFIC THEORIES CLAIM THAT COGNITIVE DOMAINS ARE INDEPENDENT FROM EACH OTHER, WHEREAS DOMAIN-GENERAL THEORIES ARGUE THAT ALL DOMAINS ARE RELATED TO EACH OTHER.</a:t>
            </a:r>
          </a:p>
          <a:p>
            <a:pPr marL="171450" indent="-171450">
              <a:buSzPct val="100000"/>
              <a:buChar char="-"/>
            </a:pPr>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5" name="Shape 275"/>
          <p:cNvSpPr>
            <a:spLocks noGrp="1" noRot="1" noChangeAspect="1"/>
          </p:cNvSpPr>
          <p:nvPr>
            <p:ph type="sldImg"/>
          </p:nvPr>
        </p:nvSpPr>
        <p:spPr>
          <a:xfrm>
            <a:off x="381000" y="685800"/>
            <a:ext cx="6096000" cy="3429000"/>
          </a:xfrm>
          <a:prstGeom prst="rect">
            <a:avLst/>
          </a:prstGeom>
        </p:spPr>
        <p:txBody>
          <a:bodyPr/>
          <a:lstStyle/>
          <a:p>
            <a:endParaRPr/>
          </a:p>
        </p:txBody>
      </p:sp>
      <p:sp>
        <p:nvSpPr>
          <p:cNvPr id="276" name="Shape 276"/>
          <p:cNvSpPr>
            <a:spLocks noGrp="1"/>
          </p:cNvSpPr>
          <p:nvPr>
            <p:ph type="body" sz="quarter" idx="1"/>
          </p:nvPr>
        </p:nvSpPr>
        <p:spPr>
          <a:prstGeom prst="rect">
            <a:avLst/>
          </a:prstGeom>
        </p:spPr>
        <p:txBody>
          <a:bodyPr/>
          <a:lstStyle/>
          <a:p>
            <a:r>
              <a:rPr lang="en-US" dirty="0"/>
              <a:t>We make predictions in multiple contexts. Some domains argue that the ability to make these predictions may be associated</a:t>
            </a:r>
          </a:p>
          <a:p>
            <a:endParaRPr lang="en-US" dirty="0"/>
          </a:p>
          <a:p>
            <a:pPr marL="0" marR="0" lvl="0" indent="0" defTabSz="457200" eaLnBrk="1" fontAlgn="auto" latinLnBrk="0" hangingPunct="1">
              <a:lnSpc>
                <a:spcPct val="100000"/>
              </a:lnSpc>
              <a:spcBef>
                <a:spcPts val="0"/>
              </a:spcBef>
              <a:spcAft>
                <a:spcPts val="0"/>
              </a:spcAft>
              <a:buClrTx/>
              <a:buSzTx/>
              <a:buFontTx/>
              <a:buNone/>
              <a:tabLst/>
              <a:defRPr/>
            </a:pPr>
            <a:r>
              <a:rPr lang="en-US" dirty="0"/>
              <a:t>Domain general transfer across domains is possible if the domains share common features (Thorndike &amp; Woodworth, 1901) and cognitive elements (Anderson, 1990).</a:t>
            </a:r>
          </a:p>
          <a:p>
            <a:endParaRPr lang="en-US" dirty="0"/>
          </a:p>
          <a:p>
            <a:r>
              <a:rPr lang="en-US" dirty="0"/>
              <a:t>In contrast, d</a:t>
            </a:r>
            <a:r>
              <a:rPr dirty="0"/>
              <a:t>omain-specific no transfer because skills too specific</a:t>
            </a:r>
          </a:p>
          <a:p>
            <a:endParaRPr lang="en-US" dirty="0"/>
          </a:p>
          <a:p>
            <a:r>
              <a:rPr lang="en-US" dirty="0"/>
              <a:t>M</a:t>
            </a:r>
            <a:r>
              <a:rPr dirty="0"/>
              <a:t>ost previous research on e.g., chess or playing videogames suggest no transfer </a:t>
            </a:r>
            <a:r>
              <a:rPr dirty="0" err="1"/>
              <a:t>bc</a:t>
            </a:r>
            <a:r>
              <a:rPr dirty="0"/>
              <a:t> skills too specific. However, </a:t>
            </a:r>
            <a:r>
              <a:rPr lang="en-US" dirty="0"/>
              <a:t>most of that research conducted on skills that may not necessarily have been found to be used in all domains. So I wanted to explore a skills that has been consistently found the be used in the domains under investigation.</a:t>
            </a:r>
          </a:p>
          <a:p>
            <a:endParaRPr lang="en-US" dirty="0"/>
          </a:p>
          <a:p>
            <a:endParaRPr lang="en-US" dirty="0"/>
          </a:p>
          <a:p>
            <a:r>
              <a:rPr lang="en-US" dirty="0"/>
              <a:t>_________________________</a:t>
            </a:r>
            <a:endParaRPr dirty="0"/>
          </a:p>
          <a:p>
            <a:endParaRPr dirty="0"/>
          </a:p>
          <a:p>
            <a:pPr>
              <a:defRPr>
                <a:latin typeface="Seravek"/>
                <a:ea typeface="Seravek"/>
                <a:cs typeface="Seravek"/>
                <a:sym typeface="Seravek"/>
              </a:defRPr>
            </a:pPr>
            <a:endParaRPr sz="1000" dirty="0"/>
          </a:p>
          <a:p>
            <a:pPr>
              <a:defRPr>
                <a:solidFill>
                  <a:srgbClr val="808080"/>
                </a:solidFill>
                <a:latin typeface="Seravek"/>
                <a:ea typeface="Seravek"/>
                <a:cs typeface="Seravek"/>
                <a:sym typeface="Seravek"/>
              </a:defRPr>
            </a:pPr>
            <a:r>
              <a:rPr dirty="0"/>
              <a:t>We make predictions when:</a:t>
            </a:r>
          </a:p>
          <a:p>
            <a:pPr lvl="1" indent="457200">
              <a:defRPr sz="1800">
                <a:solidFill>
                  <a:srgbClr val="808080"/>
                </a:solidFill>
                <a:latin typeface="Seravek"/>
                <a:ea typeface="Seravek"/>
                <a:cs typeface="Seravek"/>
                <a:sym typeface="Seravek"/>
              </a:defRPr>
            </a:pPr>
            <a:r>
              <a:rPr dirty="0"/>
              <a:t>Playing sports </a:t>
            </a:r>
            <a:r>
              <a:rPr sz="1000" dirty="0"/>
              <a:t>(e.g., Bishop et al., 2013; </a:t>
            </a:r>
            <a:r>
              <a:rPr sz="1000" dirty="0" err="1">
                <a:latin typeface="+mj-lt"/>
                <a:ea typeface="+mj-ea"/>
                <a:cs typeface="+mj-cs"/>
                <a:sym typeface="Calibri"/>
              </a:rPr>
              <a:t>Wimshurst</a:t>
            </a:r>
            <a:r>
              <a:rPr sz="1000" dirty="0">
                <a:latin typeface="+mj-lt"/>
                <a:ea typeface="+mj-ea"/>
                <a:cs typeface="+mj-cs"/>
                <a:sym typeface="Calibri"/>
              </a:rPr>
              <a:t> et al., 2016</a:t>
            </a:r>
            <a:r>
              <a:rPr sz="1000" dirty="0"/>
              <a:t>)</a:t>
            </a:r>
          </a:p>
          <a:p>
            <a:pPr lvl="1" indent="457200">
              <a:defRPr sz="1800">
                <a:solidFill>
                  <a:srgbClr val="808080"/>
                </a:solidFill>
                <a:latin typeface="Seravek"/>
                <a:ea typeface="Seravek"/>
                <a:cs typeface="Seravek"/>
                <a:sym typeface="Seravek"/>
              </a:defRPr>
            </a:pPr>
            <a:r>
              <a:rPr dirty="0"/>
              <a:t>Driving </a:t>
            </a:r>
            <a:r>
              <a:rPr sz="1000" dirty="0"/>
              <a:t>(e.g., Morando et al., 2016; Yamani et al., 2018)</a:t>
            </a:r>
          </a:p>
          <a:p>
            <a:pPr lvl="1" indent="457200">
              <a:defRPr sz="1800">
                <a:solidFill>
                  <a:srgbClr val="808080"/>
                </a:solidFill>
                <a:latin typeface="Seravek"/>
                <a:ea typeface="Seravek"/>
                <a:cs typeface="Seravek"/>
                <a:sym typeface="Seravek"/>
              </a:defRPr>
            </a:pPr>
            <a:r>
              <a:rPr dirty="0"/>
              <a:t>Listening to music </a:t>
            </a:r>
            <a:r>
              <a:rPr sz="1000" dirty="0"/>
              <a:t>(e.g., Huron, 2016)</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3" name="Shape 283"/>
          <p:cNvSpPr>
            <a:spLocks noGrp="1" noRot="1" noChangeAspect="1"/>
          </p:cNvSpPr>
          <p:nvPr>
            <p:ph type="sldImg"/>
          </p:nvPr>
        </p:nvSpPr>
        <p:spPr>
          <a:xfrm>
            <a:off x="381000" y="685800"/>
            <a:ext cx="6096000" cy="3429000"/>
          </a:xfrm>
          <a:prstGeom prst="rect">
            <a:avLst/>
          </a:prstGeom>
        </p:spPr>
        <p:txBody>
          <a:bodyPr/>
          <a:lstStyle/>
          <a:p>
            <a:endParaRPr/>
          </a:p>
        </p:txBody>
      </p:sp>
      <p:sp>
        <p:nvSpPr>
          <p:cNvPr id="284" name="Shape 284"/>
          <p:cNvSpPr>
            <a:spLocks noGrp="1"/>
          </p:cNvSpPr>
          <p:nvPr>
            <p:ph type="body" sz="quarter" idx="1"/>
          </p:nvPr>
        </p:nvSpPr>
        <p:spPr>
          <a:prstGeom prst="rect">
            <a:avLst/>
          </a:prstGeom>
        </p:spPr>
        <p:txBody>
          <a:bodyPr/>
          <a:lstStyle/>
          <a:p>
            <a:r>
              <a:rPr lang="en-US" dirty="0"/>
              <a:t>No study has directly compared prediction abilities</a:t>
            </a:r>
            <a:endParaRPr dirty="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2" name="Shape 292"/>
          <p:cNvSpPr>
            <a:spLocks noGrp="1" noRot="1" noChangeAspect="1"/>
          </p:cNvSpPr>
          <p:nvPr>
            <p:ph type="sldImg"/>
          </p:nvPr>
        </p:nvSpPr>
        <p:spPr>
          <a:prstGeom prst="rect">
            <a:avLst/>
          </a:prstGeom>
        </p:spPr>
        <p:txBody>
          <a:bodyPr/>
          <a:lstStyle/>
          <a:p>
            <a:endParaRPr/>
          </a:p>
        </p:txBody>
      </p:sp>
      <p:sp>
        <p:nvSpPr>
          <p:cNvPr id="293" name="Shape 293"/>
          <p:cNvSpPr>
            <a:spLocks noGrp="1"/>
          </p:cNvSpPr>
          <p:nvPr>
            <p:ph type="body" sz="quarter" idx="1"/>
          </p:nvPr>
        </p:nvSpPr>
        <p:spPr>
          <a:prstGeom prst="rect">
            <a:avLst/>
          </a:prstGeom>
        </p:spPr>
        <p:txBody>
          <a:bodyPr/>
          <a:lstStyle/>
          <a:p>
            <a:r>
              <a:t>A group of 30 monolingual speakers of Spanish completed the same eye-tracking task as before to measure their ability in language prediction and a time/movement anticipation task to measure their ability to make trajectory predictions based on speed and distance information</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9" name="Shape 309"/>
          <p:cNvSpPr>
            <a:spLocks noGrp="1" noRot="1" noChangeAspect="1"/>
          </p:cNvSpPr>
          <p:nvPr>
            <p:ph type="sldImg"/>
          </p:nvPr>
        </p:nvSpPr>
        <p:spPr>
          <a:prstGeom prst="rect">
            <a:avLst/>
          </a:prstGeom>
        </p:spPr>
        <p:txBody>
          <a:bodyPr/>
          <a:lstStyle/>
          <a:p>
            <a:endParaRPr/>
          </a:p>
        </p:txBody>
      </p:sp>
      <p:sp>
        <p:nvSpPr>
          <p:cNvPr id="310" name="Shape 310"/>
          <p:cNvSpPr>
            <a:spLocks noGrp="1"/>
          </p:cNvSpPr>
          <p:nvPr>
            <p:ph type="body" sz="quarter" idx="1"/>
          </p:nvPr>
        </p:nvSpPr>
        <p:spPr>
          <a:prstGeom prst="rect">
            <a:avLst/>
          </a:prstGeom>
        </p:spPr>
        <p:txBody>
          <a:bodyPr/>
          <a:lstStyle/>
          <a:p>
            <a:r>
              <a:t>The data revealed that speakers were predicting in both domains, and that verbal and visuospatial prediction were associated, such that a shorter deviation time in visuospatial prediction was associated with faster spoken word prediction. </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 name="Shape 317"/>
          <p:cNvSpPr>
            <a:spLocks noGrp="1" noRot="1" noChangeAspect="1"/>
          </p:cNvSpPr>
          <p:nvPr>
            <p:ph type="sldImg"/>
          </p:nvPr>
        </p:nvSpPr>
        <p:spPr>
          <a:xfrm>
            <a:off x="381000" y="685800"/>
            <a:ext cx="6096000" cy="3429000"/>
          </a:xfrm>
          <a:prstGeom prst="rect">
            <a:avLst/>
          </a:prstGeom>
        </p:spPr>
        <p:txBody>
          <a:bodyPr/>
          <a:lstStyle/>
          <a:p>
            <a:endParaRPr/>
          </a:p>
        </p:txBody>
      </p:sp>
      <p:sp>
        <p:nvSpPr>
          <p:cNvPr id="318" name="Shape 318"/>
          <p:cNvSpPr>
            <a:spLocks noGrp="1"/>
          </p:cNvSpPr>
          <p:nvPr>
            <p:ph type="body" sz="quarter" idx="1"/>
          </p:nvPr>
        </p:nvSpPr>
        <p:spPr>
          <a:prstGeom prst="rect">
            <a:avLst/>
          </a:prstGeom>
        </p:spPr>
        <p:txBody>
          <a:bodyPr/>
          <a:lstStyle/>
          <a:p>
            <a:r>
              <a:t>domain-general models for prediction, However, the finding does not completely support domain-general accounts arguing that the information shared needs to be both perceptual and conceptual (Singley &amp; Anderson, 1989). </a:t>
            </a: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2" name="Shape 342"/>
          <p:cNvSpPr>
            <a:spLocks noGrp="1" noRot="1" noChangeAspect="1"/>
          </p:cNvSpPr>
          <p:nvPr>
            <p:ph type="sldImg"/>
          </p:nvPr>
        </p:nvSpPr>
        <p:spPr>
          <a:prstGeom prst="rect">
            <a:avLst/>
          </a:prstGeom>
        </p:spPr>
        <p:txBody>
          <a:bodyPr/>
          <a:lstStyle/>
          <a:p>
            <a:endParaRPr/>
          </a:p>
        </p:txBody>
      </p:sp>
      <p:sp>
        <p:nvSpPr>
          <p:cNvPr id="343" name="Shape 343"/>
          <p:cNvSpPr>
            <a:spLocks noGrp="1"/>
          </p:cNvSpPr>
          <p:nvPr>
            <p:ph type="body" sz="quarter" idx="1"/>
          </p:nvPr>
        </p:nvSpPr>
        <p:spPr>
          <a:prstGeom prst="rect">
            <a:avLst/>
          </a:prstGeom>
        </p:spPr>
        <p:txBody>
          <a:bodyPr/>
          <a:lstStyle/>
          <a:p>
            <a:r>
              <a:t>Acknowledgments</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 name="Shape 119"/>
          <p:cNvSpPr>
            <a:spLocks noGrp="1" noRot="1" noChangeAspect="1"/>
          </p:cNvSpPr>
          <p:nvPr>
            <p:ph type="sldImg"/>
          </p:nvPr>
        </p:nvSpPr>
        <p:spPr>
          <a:xfrm>
            <a:off x="381000" y="685800"/>
            <a:ext cx="6096000" cy="3429000"/>
          </a:xfrm>
          <a:prstGeom prst="rect">
            <a:avLst/>
          </a:prstGeom>
        </p:spPr>
        <p:txBody>
          <a:bodyPr/>
          <a:lstStyle/>
          <a:p>
            <a:endParaRPr/>
          </a:p>
        </p:txBody>
      </p:sp>
      <p:sp>
        <p:nvSpPr>
          <p:cNvPr id="120" name="Shape 120"/>
          <p:cNvSpPr>
            <a:spLocks noGrp="1"/>
          </p:cNvSpPr>
          <p:nvPr>
            <p:ph type="body" sz="quarter" idx="1"/>
          </p:nvPr>
        </p:nvSpPr>
        <p:spPr>
          <a:prstGeom prst="rect">
            <a:avLst/>
          </a:prstGeom>
        </p:spPr>
        <p:txBody>
          <a:bodyPr/>
          <a:lstStyle/>
          <a:p>
            <a:pPr marL="171450" indent="-171450">
              <a:buSzPct val="100000"/>
              <a:buChar char="-"/>
            </a:pPr>
            <a:r>
              <a:rPr dirty="0"/>
              <a:t>What may be common in these images? RESPONSE Predicting when beats happen to synchronize, predict trajectory…</a:t>
            </a:r>
          </a:p>
          <a:p>
            <a:pPr marL="171450" indent="-171450">
              <a:buSzPct val="100000"/>
              <a:buChar char="-"/>
            </a:pPr>
            <a:r>
              <a:rPr dirty="0"/>
              <a:t>Prediction is the </a:t>
            </a:r>
            <a:r>
              <a:rPr dirty="0" err="1"/>
              <a:t>preactivation</a:t>
            </a:r>
            <a:r>
              <a:rPr dirty="0"/>
              <a:t> of incoming elements based on information we already have through the use of probabilistic associations.</a:t>
            </a:r>
            <a:endParaRPr lang="en-US" dirty="0"/>
          </a:p>
          <a:p>
            <a:pPr marL="171450" marR="0" lvl="0" indent="-171450" defTabSz="457200" eaLnBrk="1" fontAlgn="auto" latinLnBrk="0" hangingPunct="1">
              <a:lnSpc>
                <a:spcPct val="100000"/>
              </a:lnSpc>
              <a:spcBef>
                <a:spcPts val="0"/>
              </a:spcBef>
              <a:spcAft>
                <a:spcPts val="0"/>
              </a:spcAft>
              <a:buClrTx/>
              <a:buSzPct val="100000"/>
              <a:buFontTx/>
              <a:buChar char="-"/>
              <a:tabLst/>
              <a:defRPr/>
            </a:pPr>
            <a:r>
              <a:rPr lang="en-US" dirty="0"/>
              <a:t>WE MAKE PREDICTIONS IN A VARIETY OF DOMAINS: E.G., VISUOSPATIAL, LIKE WHEN WE CATCH A BALL, AUDITORY, LIKE WHEN GUESSING THE NEXT NOTE IN A MELODY, LINGUISTIC, LIKE WHEN PREDICTING A WORD’S ENDING. </a:t>
            </a:r>
          </a:p>
          <a:p>
            <a:pPr marL="171450" indent="-171450">
              <a:buSzPct val="100000"/>
              <a:buChar char="-"/>
            </a:pPr>
            <a:endParaRPr dirty="0"/>
          </a:p>
          <a:p>
            <a:pPr marL="171450" indent="-171450">
              <a:buSzPct val="100000"/>
              <a:buChar char="-"/>
            </a:pPr>
            <a:r>
              <a:rPr dirty="0"/>
              <a:t>SOMETIMES WE MAKE CORRECT PREDICTIONS, LIKE </a:t>
            </a:r>
            <a:r>
              <a:rPr lang="en-US" dirty="0"/>
              <a:t>in these images</a:t>
            </a:r>
            <a:endParaRPr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7" name="Shape 127"/>
          <p:cNvSpPr>
            <a:spLocks noGrp="1" noRot="1" noChangeAspect="1"/>
          </p:cNvSpPr>
          <p:nvPr>
            <p:ph type="sldImg"/>
          </p:nvPr>
        </p:nvSpPr>
        <p:spPr>
          <a:xfrm>
            <a:off x="381000" y="685800"/>
            <a:ext cx="6096000" cy="3429000"/>
          </a:xfrm>
          <a:prstGeom prst="rect">
            <a:avLst/>
          </a:prstGeom>
        </p:spPr>
        <p:txBody>
          <a:bodyPr/>
          <a:lstStyle/>
          <a:p>
            <a:endParaRPr/>
          </a:p>
        </p:txBody>
      </p:sp>
      <p:sp>
        <p:nvSpPr>
          <p:cNvPr id="128" name="Shape 128"/>
          <p:cNvSpPr>
            <a:spLocks noGrp="1"/>
          </p:cNvSpPr>
          <p:nvPr>
            <p:ph type="body" sz="quarter" idx="1"/>
          </p:nvPr>
        </p:nvSpPr>
        <p:spPr>
          <a:prstGeom prst="rect">
            <a:avLst/>
          </a:prstGeom>
        </p:spPr>
        <p:txBody>
          <a:bodyPr/>
          <a:lstStyle/>
          <a:p>
            <a:pPr marL="171450" indent="-171450">
              <a:buSzPct val="100000"/>
              <a:buChar char="-"/>
            </a:pPr>
            <a:r>
              <a:rPr dirty="0"/>
              <a:t>AND OTHER TIMES WE DON’T. For instance in an</a:t>
            </a:r>
            <a:r>
              <a:rPr lang="en-US" dirty="0"/>
              <a:t> L2…</a:t>
            </a: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 name="Shape 135"/>
          <p:cNvSpPr>
            <a:spLocks noGrp="1" noRot="1" noChangeAspect="1"/>
          </p:cNvSpPr>
          <p:nvPr>
            <p:ph type="sldImg"/>
          </p:nvPr>
        </p:nvSpPr>
        <p:spPr>
          <a:xfrm>
            <a:off x="381000" y="685800"/>
            <a:ext cx="6096000" cy="3429000"/>
          </a:xfrm>
          <a:prstGeom prst="rect">
            <a:avLst/>
          </a:prstGeom>
        </p:spPr>
        <p:txBody>
          <a:bodyPr/>
          <a:lstStyle/>
          <a:p>
            <a:endParaRPr/>
          </a:p>
        </p:txBody>
      </p:sp>
      <p:sp>
        <p:nvSpPr>
          <p:cNvPr id="136" name="Shape 136"/>
          <p:cNvSpPr>
            <a:spLocks noGrp="1"/>
          </p:cNvSpPr>
          <p:nvPr>
            <p:ph type="body" sz="quarter" idx="1"/>
          </p:nvPr>
        </p:nvSpPr>
        <p:spPr>
          <a:prstGeom prst="rect">
            <a:avLst/>
          </a:prstGeom>
        </p:spPr>
        <p:txBody>
          <a:bodyPr/>
          <a:lstStyle/>
          <a:p>
            <a:pPr marL="171450" indent="-171450">
              <a:buSzPct val="100000"/>
              <a:buChar char="-"/>
            </a:pPr>
            <a:r>
              <a:rPr dirty="0"/>
              <a:t>ONE OF MY QUESTIONS IS WHETHER THE WAY WE PREDICT IN ONE COGNITIVE DOMAIN  (E.G., VISUOSPATIAL) IS ASSOCIATED WITH THE WAY WE PREDICT IN ANOTHER COGNITIVE DOMAIN (E.G., LINGUISTIC). THIS IS IMPORTANT BECAUSE DOMAIN-SPECIFIC THEORIES CLAIM THAT COGNITIVE DOMAINS ARE INDEPENDENT FROM EACH OTHER, WHEREAS DOMAIN-GENERAL THEORIES ARGUE THAT ALL DOMAINS ARE RELATED TO EACH OTHER.</a:t>
            </a:r>
          </a:p>
          <a:p>
            <a:pPr marL="171450" indent="-171450">
              <a:buSzPct val="100000"/>
              <a:buChar char="-"/>
            </a:pPr>
            <a:endParaRPr dirty="0"/>
          </a:p>
          <a:p>
            <a:pPr marL="171450" indent="-171450">
              <a:buSzPct val="100000"/>
              <a:buChar char="-"/>
            </a:pPr>
            <a:r>
              <a:rPr dirty="0"/>
              <a:t>MY OTHER QUESTION IS WHAT LANGUAGE FACTORS AFFECT PREDICTION WHEN WE NEED TO PREDICT IN A NON-NATIVE LANGUAGE. LET’S FOCUS ON LINGUISTIC PREDICTION FIRST.</a:t>
            </a:r>
          </a:p>
          <a:p>
            <a:pPr marL="171450" indent="-171450">
              <a:buSzPct val="100000"/>
              <a:buChar char="-"/>
            </a:pPr>
            <a:endParaRPr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2" name="Shape 142"/>
          <p:cNvSpPr>
            <a:spLocks noGrp="1" noRot="1" noChangeAspect="1"/>
          </p:cNvSpPr>
          <p:nvPr>
            <p:ph type="sldImg"/>
          </p:nvPr>
        </p:nvSpPr>
        <p:spPr>
          <a:xfrm>
            <a:off x="381000" y="685800"/>
            <a:ext cx="6096000" cy="3429000"/>
          </a:xfrm>
          <a:prstGeom prst="rect">
            <a:avLst/>
          </a:prstGeom>
        </p:spPr>
        <p:txBody>
          <a:bodyPr/>
          <a:lstStyle/>
          <a:p>
            <a:endParaRPr/>
          </a:p>
        </p:txBody>
      </p:sp>
      <p:sp>
        <p:nvSpPr>
          <p:cNvPr id="143" name="Shape 143"/>
          <p:cNvSpPr>
            <a:spLocks noGrp="1"/>
          </p:cNvSpPr>
          <p:nvPr>
            <p:ph type="body" sz="quarter" idx="1"/>
          </p:nvPr>
        </p:nvSpPr>
        <p:spPr>
          <a:prstGeom prst="rect">
            <a:avLst/>
          </a:prstGeom>
        </p:spPr>
        <p:txBody>
          <a:bodyPr/>
          <a:lstStyle/>
          <a:p>
            <a:r>
              <a:rPr dirty="0"/>
              <a:t>One association we use to make predictions in language is that between a phonological </a:t>
            </a:r>
            <a:r>
              <a:rPr lang="en-US" dirty="0"/>
              <a:t>(sound) </a:t>
            </a:r>
            <a:r>
              <a:rPr dirty="0"/>
              <a:t>cue and a morphological outcome</a:t>
            </a:r>
            <a:r>
              <a:rPr lang="en-US" dirty="0"/>
              <a:t> (a word ending)</a:t>
            </a:r>
            <a:r>
              <a:rPr dirty="0"/>
              <a:t>. In Spanish, for instance, lexical stress 9(or the auditory emphasis of a syllable relative to others in a word) can cue tense suffixes in disyllabic verbs such as </a:t>
            </a:r>
            <a:r>
              <a:rPr dirty="0" err="1"/>
              <a:t>cantar</a:t>
            </a:r>
            <a:r>
              <a:rPr dirty="0"/>
              <a:t>.</a:t>
            </a:r>
          </a:p>
          <a:p>
            <a:endParaRPr dirty="0"/>
          </a:p>
          <a:p>
            <a:r>
              <a:rPr dirty="0"/>
              <a:t>If we have the stress on the second to last syllable…</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8" name="Shape 148"/>
          <p:cNvSpPr>
            <a:spLocks noGrp="1" noRot="1" noChangeAspect="1"/>
          </p:cNvSpPr>
          <p:nvPr>
            <p:ph type="sldImg"/>
          </p:nvPr>
        </p:nvSpPr>
        <p:spPr>
          <a:prstGeom prst="rect">
            <a:avLst/>
          </a:prstGeom>
        </p:spPr>
        <p:txBody>
          <a:bodyPr/>
          <a:lstStyle/>
          <a:p>
            <a:endParaRPr/>
          </a:p>
        </p:txBody>
      </p:sp>
      <p:sp>
        <p:nvSpPr>
          <p:cNvPr id="149" name="Shape 149"/>
          <p:cNvSpPr>
            <a:spLocks noGrp="1"/>
          </p:cNvSpPr>
          <p:nvPr>
            <p:ph type="body" sz="quarter" idx="1"/>
          </p:nvPr>
        </p:nvSpPr>
        <p:spPr>
          <a:prstGeom prst="rect">
            <a:avLst/>
          </a:prstGeom>
        </p:spPr>
        <p:txBody>
          <a:bodyPr/>
          <a:lstStyle/>
          <a:p>
            <a:r>
              <a:t>Given the differences between languages, I wanted to explore how language experience factors shape L2 learners whose L1 is either English or Mandarin Chinese’s ability to predict tense suffixes based on lexical stress in Spanish</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 name="Shape 168"/>
          <p:cNvSpPr>
            <a:spLocks noGrp="1" noRot="1" noChangeAspect="1"/>
          </p:cNvSpPr>
          <p:nvPr>
            <p:ph type="sldImg"/>
          </p:nvPr>
        </p:nvSpPr>
        <p:spPr>
          <a:xfrm>
            <a:off x="381000" y="685800"/>
            <a:ext cx="6096000" cy="3429000"/>
          </a:xfrm>
          <a:prstGeom prst="rect">
            <a:avLst/>
          </a:prstGeom>
        </p:spPr>
        <p:txBody>
          <a:bodyPr/>
          <a:lstStyle/>
          <a:p>
            <a:endParaRPr/>
          </a:p>
        </p:txBody>
      </p:sp>
      <p:sp>
        <p:nvSpPr>
          <p:cNvPr id="169" name="Shape 169"/>
          <p:cNvSpPr>
            <a:spLocks noGrp="1"/>
          </p:cNvSpPr>
          <p:nvPr>
            <p:ph type="body" sz="quarter" idx="1"/>
          </p:nvPr>
        </p:nvSpPr>
        <p:spPr>
          <a:prstGeom prst="rect">
            <a:avLst/>
          </a:prstGeom>
        </p:spPr>
        <p:txBody>
          <a:bodyPr/>
          <a:lstStyle/>
          <a:p>
            <a:endParaRPr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5" name="Shape 175"/>
          <p:cNvSpPr>
            <a:spLocks noGrp="1" noRot="1" noChangeAspect="1"/>
          </p:cNvSpPr>
          <p:nvPr>
            <p:ph type="sldImg"/>
          </p:nvPr>
        </p:nvSpPr>
        <p:spPr>
          <a:xfrm>
            <a:off x="381000" y="685800"/>
            <a:ext cx="6096000" cy="3429000"/>
          </a:xfrm>
          <a:prstGeom prst="rect">
            <a:avLst/>
          </a:prstGeom>
        </p:spPr>
        <p:txBody>
          <a:bodyPr/>
          <a:lstStyle/>
          <a:p>
            <a:endParaRPr/>
          </a:p>
        </p:txBody>
      </p:sp>
      <p:sp>
        <p:nvSpPr>
          <p:cNvPr id="176" name="Shape 176"/>
          <p:cNvSpPr>
            <a:spLocks noGrp="1"/>
          </p:cNvSpPr>
          <p:nvPr>
            <p:ph type="body" sz="quarter" idx="1"/>
          </p:nvPr>
        </p:nvSpPr>
        <p:spPr>
          <a:prstGeom prst="rect">
            <a:avLst/>
          </a:prstGeom>
        </p:spPr>
        <p:txBody>
          <a:bodyPr/>
          <a:lstStyle/>
          <a:p>
            <a:pPr>
              <a:defRPr>
                <a:latin typeface="Seravek"/>
                <a:ea typeface="Seravek"/>
                <a:cs typeface="Seravek"/>
                <a:sym typeface="Seravek"/>
              </a:defRPr>
            </a:pPr>
            <a:r>
              <a:rPr dirty="0"/>
              <a:t>The ability to predict based on this kind of association varies across populations because not all languages have the same cues or use them in the same way. For example, lexical stress is also present in…</a:t>
            </a:r>
          </a:p>
          <a:p>
            <a:pPr>
              <a:defRPr>
                <a:latin typeface="Seravek"/>
                <a:ea typeface="Seravek"/>
                <a:cs typeface="Seravek"/>
                <a:sym typeface="Seravek"/>
              </a:defRPr>
            </a:pPr>
            <a:endParaRPr dirty="0"/>
          </a:p>
          <a:p>
            <a:pPr>
              <a:defRPr>
                <a:latin typeface="Seravek"/>
                <a:ea typeface="Seravek"/>
                <a:cs typeface="Seravek"/>
                <a:sym typeface="Seravek"/>
              </a:defRPr>
            </a:pPr>
            <a:endParaRPr dirty="0"/>
          </a:p>
          <a:p>
            <a:pPr>
              <a:defRPr>
                <a:latin typeface="Seravek"/>
                <a:ea typeface="Seravek"/>
                <a:cs typeface="Seravek"/>
                <a:sym typeface="Seravek"/>
              </a:defRPr>
            </a:pPr>
            <a:r>
              <a:rPr dirty="0"/>
              <a:t>(less frequent stress = fewer lexical competitors)</a:t>
            </a:r>
          </a:p>
          <a:p>
            <a:endParaRPr dirty="0"/>
          </a:p>
          <a:p>
            <a:r>
              <a:rPr lang="en-US" dirty="0"/>
              <a:t>English somewhat more similar to ES than Chinese</a:t>
            </a:r>
            <a:endParaRPr dirty="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r>
              <a:rPr lang="en-US" dirty="0"/>
              <a:t>Match for L2 prof and L2 use</a:t>
            </a:r>
          </a:p>
        </p:txBody>
      </p:sp>
    </p:spTree>
    <p:extLst>
      <p:ext uri="{BB962C8B-B14F-4D97-AF65-F5344CB8AC3E}">
        <p14:creationId xmlns:p14="http://schemas.microsoft.com/office/powerpoint/2010/main" val="156720062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x">
  <p:cSld name="Title Slide">
    <p:spTree>
      <p:nvGrpSpPr>
        <p:cNvPr id="1" name=""/>
        <p:cNvGrpSpPr/>
        <p:nvPr/>
      </p:nvGrpSpPr>
      <p:grpSpPr>
        <a:xfrm>
          <a:off x="0" y="0"/>
          <a:ext cx="0" cy="0"/>
          <a:chOff x="0" y="0"/>
          <a:chExt cx="0" cy="0"/>
        </a:xfrm>
      </p:grpSpPr>
      <p:sp>
        <p:nvSpPr>
          <p:cNvPr id="13" name="Body Level One…"/>
          <p:cNvSpPr txBox="1">
            <a:spLocks noGrp="1"/>
          </p:cNvSpPr>
          <p:nvPr>
            <p:ph type="body" sz="quarter" idx="1"/>
          </p:nvPr>
        </p:nvSpPr>
        <p:spPr>
          <a:xfrm>
            <a:off x="1371600" y="3115169"/>
            <a:ext cx="6400800" cy="1314451"/>
          </a:xfrm>
          <a:prstGeom prst="rect">
            <a:avLst/>
          </a:prstGeom>
        </p:spPr>
        <p:txBody>
          <a:bodyPr/>
          <a:lstStyle>
            <a:lvl1pPr marL="0" indent="0" algn="ctr">
              <a:spcBef>
                <a:spcPts val="700"/>
              </a:spcBef>
              <a:buSzTx/>
              <a:buNone/>
              <a:defRPr sz="3000"/>
            </a:lvl1pPr>
            <a:lvl2pPr marL="933450" indent="-476250" algn="ctr">
              <a:spcBef>
                <a:spcPts val="700"/>
              </a:spcBef>
              <a:defRPr sz="3000"/>
            </a:lvl2pPr>
            <a:lvl3pPr marL="1343025" indent="-428625" algn="ctr">
              <a:spcBef>
                <a:spcPts val="700"/>
              </a:spcBef>
              <a:defRPr sz="3000"/>
            </a:lvl3pPr>
            <a:lvl4pPr marL="1861457" indent="-489857" algn="ctr">
              <a:spcBef>
                <a:spcPts val="700"/>
              </a:spcBef>
              <a:defRPr sz="3000"/>
            </a:lvl4pPr>
            <a:lvl5pPr marL="2318657" indent="-489857" algn="ctr">
              <a:spcBef>
                <a:spcPts val="700"/>
              </a:spcBef>
              <a:defRPr sz="3000"/>
            </a:lvl5pPr>
          </a:lstStyle>
          <a:p>
            <a:r>
              <a:t>Body Level One</a:t>
            </a:r>
          </a:p>
          <a:p>
            <a:pPr lvl="1"/>
            <a:r>
              <a:t>Body Level Two</a:t>
            </a:r>
          </a:p>
          <a:p>
            <a:pPr lvl="2"/>
            <a:r>
              <a:t>Body Level Three</a:t>
            </a:r>
          </a:p>
          <a:p>
            <a:pPr lvl="3"/>
            <a:r>
              <a:t>Body Level Four</a:t>
            </a:r>
          </a:p>
          <a:p>
            <a:pPr lvl="4"/>
            <a:r>
              <a:t>Body Level Five</a:t>
            </a:r>
          </a:p>
        </p:txBody>
      </p:sp>
      <p:sp>
        <p:nvSpPr>
          <p:cNvPr id="14" name="Title Text"/>
          <p:cNvSpPr txBox="1">
            <a:spLocks noGrp="1"/>
          </p:cNvSpPr>
          <p:nvPr>
            <p:ph type="title"/>
          </p:nvPr>
        </p:nvSpPr>
        <p:spPr>
          <a:xfrm>
            <a:off x="685800" y="1798339"/>
            <a:ext cx="7772400" cy="1102520"/>
          </a:xfrm>
          <a:prstGeom prst="rect">
            <a:avLst/>
          </a:prstGeom>
        </p:spPr>
        <p:txBody>
          <a:bodyPr/>
          <a:lstStyle>
            <a:lvl1pPr algn="ctr">
              <a:defRPr sz="4400"/>
            </a:lvl1pPr>
          </a:lstStyle>
          <a:p>
            <a:r>
              <a:t>Title Text</a:t>
            </a:r>
          </a:p>
        </p:txBody>
      </p:sp>
      <p:pic>
        <p:nvPicPr>
          <p:cNvPr id="15" name="Picture 5" descr="Picture 5"/>
          <p:cNvPicPr>
            <a:picLocks noChangeAspect="1"/>
          </p:cNvPicPr>
          <p:nvPr/>
        </p:nvPicPr>
        <p:blipFill>
          <a:blip r:embed="rId2"/>
          <a:stretch>
            <a:fillRect/>
          </a:stretch>
        </p:blipFill>
        <p:spPr>
          <a:xfrm>
            <a:off x="419098" y="357684"/>
            <a:ext cx="3311525" cy="717641"/>
          </a:xfrm>
          <a:prstGeom prst="rect">
            <a:avLst/>
          </a:prstGeom>
          <a:ln w="12700">
            <a:miter lim="400000"/>
          </a:ln>
        </p:spPr>
      </p:pic>
      <p:sp>
        <p:nvSpPr>
          <p:cNvPr id="16" name="Slide Number"/>
          <p:cNvSpPr txBox="1">
            <a:spLocks noGrp="1"/>
          </p:cNvSpPr>
          <p:nvPr>
            <p:ph type="sldNum" sz="quarter" idx="2"/>
          </p:nvPr>
        </p:nvSpPr>
        <p:spPr>
          <a:xfrm>
            <a:off x="4419600" y="4627562"/>
            <a:ext cx="2133600" cy="279401"/>
          </a:xfrm>
          <a:prstGeom prst="rect">
            <a:avLst/>
          </a:prstGeom>
        </p:spPr>
        <p:txBody>
          <a:bodyPr anchor="ctr"/>
          <a:lstStyle>
            <a:lvl1pPr algn="r">
              <a:defRPr sz="1200"/>
            </a:lvl1pPr>
          </a:lstStyle>
          <a:p>
            <a:fld id="{86CB4B4D-7CA3-9044-876B-883B54F8677D}" type="slidenum">
              <a:t>‹#›</a:t>
            </a:fld>
            <a:endParaRP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tx">
  <p:cSld name="Title and Content">
    <p:spTree>
      <p:nvGrpSpPr>
        <p:cNvPr id="1" name=""/>
        <p:cNvGrpSpPr/>
        <p:nvPr/>
      </p:nvGrpSpPr>
      <p:grpSpPr>
        <a:xfrm>
          <a:off x="0" y="0"/>
          <a:ext cx="0" cy="0"/>
          <a:chOff x="0" y="0"/>
          <a:chExt cx="0" cy="0"/>
        </a:xfrm>
      </p:grpSpPr>
      <p:sp>
        <p:nvSpPr>
          <p:cNvPr id="23" name="Title Text"/>
          <p:cNvSpPr txBox="1">
            <a:spLocks noGrp="1"/>
          </p:cNvSpPr>
          <p:nvPr>
            <p:ph type="title"/>
          </p:nvPr>
        </p:nvSpPr>
        <p:spPr>
          <a:prstGeom prst="rect">
            <a:avLst/>
          </a:prstGeom>
        </p:spPr>
        <p:txBody>
          <a:bodyPr/>
          <a:lstStyle/>
          <a:p>
            <a:r>
              <a:t>Title Text</a:t>
            </a:r>
          </a:p>
        </p:txBody>
      </p:sp>
      <p:sp>
        <p:nvSpPr>
          <p:cNvPr id="24" name="Body Level One…"/>
          <p:cNvSpPr txBox="1">
            <a:spLocks noGrp="1"/>
          </p:cNvSpPr>
          <p:nvPr>
            <p:ph type="body" idx="1"/>
          </p:nvPr>
        </p:nvSpPr>
        <p:spPr>
          <a:prstGeom prst="rect">
            <a:avLst/>
          </a:prstGeom>
        </p:spPr>
        <p:txBody>
          <a:bodyPr/>
          <a:lstStyle/>
          <a:p>
            <a:r>
              <a:t>Body Level One</a:t>
            </a:r>
          </a:p>
          <a:p>
            <a:pPr lvl="1"/>
            <a:r>
              <a:t>Body Level Two</a:t>
            </a:r>
          </a:p>
          <a:p>
            <a:pPr lvl="2"/>
            <a:r>
              <a:t>Body Level Three</a:t>
            </a:r>
          </a:p>
          <a:p>
            <a:pPr lvl="3"/>
            <a:r>
              <a:t>Body Level Four</a:t>
            </a:r>
          </a:p>
          <a:p>
            <a:pPr lvl="4"/>
            <a:r>
              <a:t>Body Level Five</a:t>
            </a:r>
          </a:p>
        </p:txBody>
      </p:sp>
      <p:sp>
        <p:nvSpPr>
          <p:cNvPr id="2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tx">
  <p:cSld name="Section Header">
    <p:spTree>
      <p:nvGrpSpPr>
        <p:cNvPr id="1" name=""/>
        <p:cNvGrpSpPr/>
        <p:nvPr/>
      </p:nvGrpSpPr>
      <p:grpSpPr>
        <a:xfrm>
          <a:off x="0" y="0"/>
          <a:ext cx="0" cy="0"/>
          <a:chOff x="0" y="0"/>
          <a:chExt cx="0" cy="0"/>
        </a:xfrm>
      </p:grpSpPr>
      <p:sp>
        <p:nvSpPr>
          <p:cNvPr id="32" name="Title Text"/>
          <p:cNvSpPr txBox="1">
            <a:spLocks noGrp="1"/>
          </p:cNvSpPr>
          <p:nvPr>
            <p:ph type="title"/>
          </p:nvPr>
        </p:nvSpPr>
        <p:spPr>
          <a:xfrm>
            <a:off x="722312" y="3305176"/>
            <a:ext cx="7772401" cy="1021557"/>
          </a:xfrm>
          <a:prstGeom prst="rect">
            <a:avLst/>
          </a:prstGeom>
        </p:spPr>
        <p:txBody>
          <a:bodyPr anchor="t"/>
          <a:lstStyle>
            <a:lvl1pPr>
              <a:defRPr b="1" cap="all"/>
            </a:lvl1pPr>
          </a:lstStyle>
          <a:p>
            <a:r>
              <a:t>Title Text</a:t>
            </a:r>
          </a:p>
        </p:txBody>
      </p:sp>
      <p:sp>
        <p:nvSpPr>
          <p:cNvPr id="33" name="Body Level One…"/>
          <p:cNvSpPr txBox="1">
            <a:spLocks noGrp="1"/>
          </p:cNvSpPr>
          <p:nvPr>
            <p:ph type="body" sz="quarter" idx="1"/>
          </p:nvPr>
        </p:nvSpPr>
        <p:spPr>
          <a:xfrm>
            <a:off x="722312" y="2180034"/>
            <a:ext cx="7772401" cy="1125141"/>
          </a:xfrm>
          <a:prstGeom prst="rect">
            <a:avLst/>
          </a:prstGeom>
        </p:spPr>
        <p:txBody>
          <a:bodyPr anchor="b"/>
          <a:lstStyle>
            <a:lvl1pPr marL="0" indent="0">
              <a:spcBef>
                <a:spcPts val="400"/>
              </a:spcBef>
              <a:buSzTx/>
              <a:buNone/>
              <a:defRPr sz="2000"/>
            </a:lvl1pPr>
            <a:lvl2pPr marL="0" indent="457200">
              <a:spcBef>
                <a:spcPts val="400"/>
              </a:spcBef>
              <a:buSzTx/>
              <a:buNone/>
              <a:defRPr sz="2000"/>
            </a:lvl2pPr>
            <a:lvl3pPr marL="0" indent="914400">
              <a:spcBef>
                <a:spcPts val="400"/>
              </a:spcBef>
              <a:buSzTx/>
              <a:buNone/>
              <a:defRPr sz="2000"/>
            </a:lvl3pPr>
            <a:lvl4pPr marL="0" indent="1371600">
              <a:spcBef>
                <a:spcPts val="400"/>
              </a:spcBef>
              <a:buSzTx/>
              <a:buNone/>
              <a:defRPr sz="2000"/>
            </a:lvl4pPr>
            <a:lvl5pPr marL="0" indent="1828800">
              <a:spcBef>
                <a:spcPts val="400"/>
              </a:spcBef>
              <a:buSzTx/>
              <a:buNone/>
              <a:defRPr sz="2000"/>
            </a:lvl5pPr>
          </a:lstStyle>
          <a:p>
            <a:r>
              <a:t>Body Level One</a:t>
            </a:r>
          </a:p>
          <a:p>
            <a:pPr lvl="1"/>
            <a:r>
              <a:t>Body Level Two</a:t>
            </a:r>
          </a:p>
          <a:p>
            <a:pPr lvl="2"/>
            <a:r>
              <a:t>Body Level Three</a:t>
            </a:r>
          </a:p>
          <a:p>
            <a:pPr lvl="3"/>
            <a:r>
              <a:t>Body Level Four</a:t>
            </a:r>
          </a:p>
          <a:p>
            <a:pPr lvl="4"/>
            <a:r>
              <a:t>Body Level Five</a:t>
            </a:r>
          </a:p>
        </p:txBody>
      </p:sp>
      <p:sp>
        <p:nvSpPr>
          <p:cNvPr id="3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type="tx">
  <p:cSld name="Two Content">
    <p:spTree>
      <p:nvGrpSpPr>
        <p:cNvPr id="1" name=""/>
        <p:cNvGrpSpPr/>
        <p:nvPr/>
      </p:nvGrpSpPr>
      <p:grpSpPr>
        <a:xfrm>
          <a:off x="0" y="0"/>
          <a:ext cx="0" cy="0"/>
          <a:chOff x="0" y="0"/>
          <a:chExt cx="0" cy="0"/>
        </a:xfrm>
      </p:grpSpPr>
      <p:pic>
        <p:nvPicPr>
          <p:cNvPr id="41" name="Picture 6" descr="Picture 6"/>
          <p:cNvPicPr>
            <a:picLocks noChangeAspect="1"/>
          </p:cNvPicPr>
          <p:nvPr/>
        </p:nvPicPr>
        <p:blipFill>
          <a:blip r:embed="rId2"/>
          <a:stretch>
            <a:fillRect/>
          </a:stretch>
        </p:blipFill>
        <p:spPr>
          <a:xfrm>
            <a:off x="281056" y="110767"/>
            <a:ext cx="1398183" cy="378386"/>
          </a:xfrm>
          <a:prstGeom prst="rect">
            <a:avLst/>
          </a:prstGeom>
          <a:ln w="12700">
            <a:miter lim="400000"/>
          </a:ln>
        </p:spPr>
      </p:pic>
      <p:sp>
        <p:nvSpPr>
          <p:cNvPr id="42" name="Straight Connector 7"/>
          <p:cNvSpPr/>
          <p:nvPr/>
        </p:nvSpPr>
        <p:spPr>
          <a:xfrm>
            <a:off x="0" y="533398"/>
            <a:ext cx="9144001" cy="6352"/>
          </a:xfrm>
          <a:prstGeom prst="line">
            <a:avLst/>
          </a:prstGeom>
          <a:ln w="3175">
            <a:solidFill>
              <a:srgbClr val="BFBFBF"/>
            </a:solidFill>
          </a:ln>
        </p:spPr>
        <p:txBody>
          <a:bodyPr lIns="45719" rIns="45719"/>
          <a:lstStyle/>
          <a:p>
            <a:endParaRPr/>
          </a:p>
        </p:txBody>
      </p:sp>
      <p:sp>
        <p:nvSpPr>
          <p:cNvPr id="43" name="Title Text"/>
          <p:cNvSpPr txBox="1">
            <a:spLocks noGrp="1"/>
          </p:cNvSpPr>
          <p:nvPr>
            <p:ph type="title"/>
          </p:nvPr>
        </p:nvSpPr>
        <p:spPr>
          <a:prstGeom prst="rect">
            <a:avLst/>
          </a:prstGeom>
        </p:spPr>
        <p:txBody>
          <a:bodyPr/>
          <a:lstStyle/>
          <a:p>
            <a:r>
              <a:t>Title Text</a:t>
            </a:r>
          </a:p>
        </p:txBody>
      </p:sp>
      <p:sp>
        <p:nvSpPr>
          <p:cNvPr id="44" name="Body Level One…"/>
          <p:cNvSpPr txBox="1">
            <a:spLocks noGrp="1"/>
          </p:cNvSpPr>
          <p:nvPr>
            <p:ph type="body" sz="half" idx="1"/>
          </p:nvPr>
        </p:nvSpPr>
        <p:spPr>
          <a:xfrm>
            <a:off x="457200" y="1376939"/>
            <a:ext cx="4038600" cy="3134720"/>
          </a:xfrm>
          <a:prstGeom prst="rect">
            <a:avLst/>
          </a:prstGeom>
        </p:spPr>
        <p:txBody>
          <a:bodyPr/>
          <a:lstStyle>
            <a:lvl1pPr>
              <a:spcBef>
                <a:spcPts val="600"/>
              </a:spcBef>
              <a:defRPr sz="2800"/>
            </a:lvl1pPr>
            <a:lvl2pPr marL="790575" indent="-333375">
              <a:spcBef>
                <a:spcPts val="600"/>
              </a:spcBef>
              <a:defRPr sz="2800"/>
            </a:lvl2pPr>
            <a:lvl3pPr marL="1234439" indent="-320039">
              <a:spcBef>
                <a:spcPts val="600"/>
              </a:spcBef>
              <a:defRPr sz="2800"/>
            </a:lvl3pPr>
            <a:lvl4pPr marL="1727200" indent="-355600">
              <a:spcBef>
                <a:spcPts val="600"/>
              </a:spcBef>
              <a:defRPr sz="2800"/>
            </a:lvl4pPr>
            <a:lvl5pPr marL="2184400" indent="-355600">
              <a:spcBef>
                <a:spcPts val="600"/>
              </a:spcBef>
              <a:defRPr sz="2800"/>
            </a:lvl5pPr>
          </a:lstStyle>
          <a:p>
            <a:r>
              <a:t>Body Level One</a:t>
            </a:r>
          </a:p>
          <a:p>
            <a:pPr lvl="1"/>
            <a:r>
              <a:t>Body Level Two</a:t>
            </a:r>
          </a:p>
          <a:p>
            <a:pPr lvl="2"/>
            <a:r>
              <a:t>Body Level Three</a:t>
            </a:r>
          </a:p>
          <a:p>
            <a:pPr lvl="3"/>
            <a:r>
              <a:t>Body Level Four</a:t>
            </a:r>
          </a:p>
          <a:p>
            <a:pPr lvl="4"/>
            <a:r>
              <a:t>Body Level Five</a:t>
            </a:r>
          </a:p>
        </p:txBody>
      </p:sp>
      <p:sp>
        <p:nvSpPr>
          <p:cNvPr id="45"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type="tx">
  <p:cSld name="Comparison">
    <p:spTree>
      <p:nvGrpSpPr>
        <p:cNvPr id="1" name=""/>
        <p:cNvGrpSpPr/>
        <p:nvPr/>
      </p:nvGrpSpPr>
      <p:grpSpPr>
        <a:xfrm>
          <a:off x="0" y="0"/>
          <a:ext cx="0" cy="0"/>
          <a:chOff x="0" y="0"/>
          <a:chExt cx="0" cy="0"/>
        </a:xfrm>
      </p:grpSpPr>
      <p:pic>
        <p:nvPicPr>
          <p:cNvPr id="52" name="Picture 6" descr="Picture 6"/>
          <p:cNvPicPr>
            <a:picLocks noChangeAspect="1"/>
          </p:cNvPicPr>
          <p:nvPr/>
        </p:nvPicPr>
        <p:blipFill>
          <a:blip r:embed="rId2"/>
          <a:stretch>
            <a:fillRect/>
          </a:stretch>
        </p:blipFill>
        <p:spPr>
          <a:xfrm>
            <a:off x="281056" y="110767"/>
            <a:ext cx="1398183" cy="378386"/>
          </a:xfrm>
          <a:prstGeom prst="rect">
            <a:avLst/>
          </a:prstGeom>
          <a:ln w="12700">
            <a:miter lim="400000"/>
          </a:ln>
        </p:spPr>
      </p:pic>
      <p:sp>
        <p:nvSpPr>
          <p:cNvPr id="53" name="Straight Connector 7"/>
          <p:cNvSpPr/>
          <p:nvPr/>
        </p:nvSpPr>
        <p:spPr>
          <a:xfrm>
            <a:off x="0" y="533398"/>
            <a:ext cx="9144001" cy="6352"/>
          </a:xfrm>
          <a:prstGeom prst="line">
            <a:avLst/>
          </a:prstGeom>
          <a:ln w="3175">
            <a:solidFill>
              <a:srgbClr val="BFBFBF"/>
            </a:solidFill>
          </a:ln>
        </p:spPr>
        <p:txBody>
          <a:bodyPr lIns="45719" rIns="45719"/>
          <a:lstStyle/>
          <a:p>
            <a:endParaRPr/>
          </a:p>
        </p:txBody>
      </p:sp>
      <p:sp>
        <p:nvSpPr>
          <p:cNvPr id="54" name="Body Level One…"/>
          <p:cNvSpPr txBox="1">
            <a:spLocks noGrp="1"/>
          </p:cNvSpPr>
          <p:nvPr>
            <p:ph type="body" sz="quarter" idx="1"/>
          </p:nvPr>
        </p:nvSpPr>
        <p:spPr>
          <a:xfrm>
            <a:off x="457200" y="1376920"/>
            <a:ext cx="4040188" cy="479823"/>
          </a:xfrm>
          <a:prstGeom prst="rect">
            <a:avLst/>
          </a:prstGeom>
        </p:spPr>
        <p:txBody>
          <a:bodyPr anchor="b"/>
          <a:lstStyle>
            <a:lvl1pPr marL="0" indent="0">
              <a:spcBef>
                <a:spcPts val="400"/>
              </a:spcBef>
              <a:buSzTx/>
              <a:buNone/>
              <a:defRPr sz="2000" b="1"/>
            </a:lvl1pPr>
            <a:lvl2pPr marL="0" indent="457200">
              <a:spcBef>
                <a:spcPts val="400"/>
              </a:spcBef>
              <a:buSzTx/>
              <a:buNone/>
              <a:defRPr sz="2000" b="1"/>
            </a:lvl2pPr>
            <a:lvl3pPr marL="0" indent="914400">
              <a:spcBef>
                <a:spcPts val="400"/>
              </a:spcBef>
              <a:buSzTx/>
              <a:buNone/>
              <a:defRPr sz="2000" b="1"/>
            </a:lvl3pPr>
            <a:lvl4pPr marL="0" indent="1371600">
              <a:spcBef>
                <a:spcPts val="400"/>
              </a:spcBef>
              <a:buSzTx/>
              <a:buNone/>
              <a:defRPr sz="2000" b="1"/>
            </a:lvl4pPr>
            <a:lvl5pPr marL="0" indent="1828800">
              <a:spcBef>
                <a:spcPts val="400"/>
              </a:spcBef>
              <a:buSzTx/>
              <a:buNone/>
              <a:defRPr sz="2000" b="1"/>
            </a:lvl5pPr>
          </a:lstStyle>
          <a:p>
            <a:r>
              <a:t>Body Level One</a:t>
            </a:r>
          </a:p>
          <a:p>
            <a:pPr lvl="1"/>
            <a:r>
              <a:t>Body Level Two</a:t>
            </a:r>
          </a:p>
          <a:p>
            <a:pPr lvl="2"/>
            <a:r>
              <a:t>Body Level Three</a:t>
            </a:r>
          </a:p>
          <a:p>
            <a:pPr lvl="3"/>
            <a:r>
              <a:t>Body Level Four</a:t>
            </a:r>
          </a:p>
          <a:p>
            <a:pPr lvl="4"/>
            <a:r>
              <a:t>Body Level Five</a:t>
            </a:r>
          </a:p>
        </p:txBody>
      </p:sp>
      <p:sp>
        <p:nvSpPr>
          <p:cNvPr id="55" name="Text Placeholder 4"/>
          <p:cNvSpPr>
            <a:spLocks noGrp="1"/>
          </p:cNvSpPr>
          <p:nvPr>
            <p:ph type="body" sz="quarter" idx="21"/>
          </p:nvPr>
        </p:nvSpPr>
        <p:spPr>
          <a:xfrm>
            <a:off x="4645026" y="1376920"/>
            <a:ext cx="4041776" cy="479823"/>
          </a:xfrm>
          <a:prstGeom prst="rect">
            <a:avLst/>
          </a:prstGeom>
        </p:spPr>
        <p:txBody>
          <a:bodyPr anchor="b"/>
          <a:lstStyle/>
          <a:p>
            <a:pPr marL="0" indent="0">
              <a:spcBef>
                <a:spcPts val="400"/>
              </a:spcBef>
              <a:buSzTx/>
              <a:buNone/>
              <a:defRPr sz="2000" b="1"/>
            </a:pPr>
            <a:endParaRPr/>
          </a:p>
        </p:txBody>
      </p:sp>
      <p:sp>
        <p:nvSpPr>
          <p:cNvPr id="5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
        <p:nvSpPr>
          <p:cNvPr id="57" name="Title Text"/>
          <p:cNvSpPr txBox="1">
            <a:spLocks noGrp="1"/>
          </p:cNvSpPr>
          <p:nvPr>
            <p:ph type="title"/>
          </p:nvPr>
        </p:nvSpPr>
        <p:spPr>
          <a:prstGeom prst="rect">
            <a:avLst/>
          </a:prstGeom>
        </p:spPr>
        <p:txBody>
          <a:bodyPr/>
          <a:lstStyle/>
          <a:p>
            <a:r>
              <a:t>Title Text</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type="tx">
  <p:cSld name="Title Only">
    <p:spTree>
      <p:nvGrpSpPr>
        <p:cNvPr id="1" name=""/>
        <p:cNvGrpSpPr/>
        <p:nvPr/>
      </p:nvGrpSpPr>
      <p:grpSpPr>
        <a:xfrm>
          <a:off x="0" y="0"/>
          <a:ext cx="0" cy="0"/>
          <a:chOff x="0" y="0"/>
          <a:chExt cx="0" cy="0"/>
        </a:xfrm>
      </p:grpSpPr>
      <p:pic>
        <p:nvPicPr>
          <p:cNvPr id="64" name="Picture 6" descr="Picture 6"/>
          <p:cNvPicPr>
            <a:picLocks noChangeAspect="1"/>
          </p:cNvPicPr>
          <p:nvPr/>
        </p:nvPicPr>
        <p:blipFill>
          <a:blip r:embed="rId2"/>
          <a:stretch>
            <a:fillRect/>
          </a:stretch>
        </p:blipFill>
        <p:spPr>
          <a:xfrm>
            <a:off x="281056" y="110767"/>
            <a:ext cx="1398183" cy="378386"/>
          </a:xfrm>
          <a:prstGeom prst="rect">
            <a:avLst/>
          </a:prstGeom>
          <a:ln w="12700">
            <a:miter lim="400000"/>
          </a:ln>
        </p:spPr>
      </p:pic>
      <p:sp>
        <p:nvSpPr>
          <p:cNvPr id="65" name="Straight Connector 7"/>
          <p:cNvSpPr/>
          <p:nvPr/>
        </p:nvSpPr>
        <p:spPr>
          <a:xfrm>
            <a:off x="0" y="533398"/>
            <a:ext cx="9144001" cy="6352"/>
          </a:xfrm>
          <a:prstGeom prst="line">
            <a:avLst/>
          </a:prstGeom>
          <a:ln w="3175">
            <a:solidFill>
              <a:srgbClr val="BFBFBF"/>
            </a:solidFill>
          </a:ln>
        </p:spPr>
        <p:txBody>
          <a:bodyPr lIns="45719" rIns="45719"/>
          <a:lstStyle/>
          <a:p>
            <a:endParaRPr/>
          </a:p>
        </p:txBody>
      </p:sp>
      <p:sp>
        <p:nvSpPr>
          <p:cNvPr id="66" name="Title Text"/>
          <p:cNvSpPr txBox="1">
            <a:spLocks noGrp="1"/>
          </p:cNvSpPr>
          <p:nvPr>
            <p:ph type="title"/>
          </p:nvPr>
        </p:nvSpPr>
        <p:spPr>
          <a:prstGeom prst="rect">
            <a:avLst/>
          </a:prstGeom>
        </p:spPr>
        <p:txBody>
          <a:bodyPr/>
          <a:lstStyle/>
          <a:p>
            <a:r>
              <a:t>Title Text</a:t>
            </a:r>
          </a:p>
        </p:txBody>
      </p:sp>
      <p:sp>
        <p:nvSpPr>
          <p:cNvPr id="67"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tx">
  <p:cSld name="Blank">
    <p:spTree>
      <p:nvGrpSpPr>
        <p:cNvPr id="1" name=""/>
        <p:cNvGrpSpPr/>
        <p:nvPr/>
      </p:nvGrpSpPr>
      <p:grpSpPr>
        <a:xfrm>
          <a:off x="0" y="0"/>
          <a:ext cx="0" cy="0"/>
          <a:chOff x="0" y="0"/>
          <a:chExt cx="0" cy="0"/>
        </a:xfrm>
      </p:grpSpPr>
      <p:sp>
        <p:nvSpPr>
          <p:cNvPr id="74"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showMasterSp="0" type="tx">
  <p:cSld name="Content with Caption">
    <p:spTree>
      <p:nvGrpSpPr>
        <p:cNvPr id="1" name=""/>
        <p:cNvGrpSpPr/>
        <p:nvPr/>
      </p:nvGrpSpPr>
      <p:grpSpPr>
        <a:xfrm>
          <a:off x="0" y="0"/>
          <a:ext cx="0" cy="0"/>
          <a:chOff x="0" y="0"/>
          <a:chExt cx="0" cy="0"/>
        </a:xfrm>
      </p:grpSpPr>
      <p:pic>
        <p:nvPicPr>
          <p:cNvPr id="81" name="Picture 6" descr="Picture 6"/>
          <p:cNvPicPr>
            <a:picLocks noChangeAspect="1"/>
          </p:cNvPicPr>
          <p:nvPr/>
        </p:nvPicPr>
        <p:blipFill>
          <a:blip r:embed="rId2"/>
          <a:stretch>
            <a:fillRect/>
          </a:stretch>
        </p:blipFill>
        <p:spPr>
          <a:xfrm>
            <a:off x="281056" y="110767"/>
            <a:ext cx="1398183" cy="378386"/>
          </a:xfrm>
          <a:prstGeom prst="rect">
            <a:avLst/>
          </a:prstGeom>
          <a:ln w="12700">
            <a:miter lim="400000"/>
          </a:ln>
        </p:spPr>
      </p:pic>
      <p:sp>
        <p:nvSpPr>
          <p:cNvPr id="82" name="Straight Connector 7"/>
          <p:cNvSpPr/>
          <p:nvPr/>
        </p:nvSpPr>
        <p:spPr>
          <a:xfrm>
            <a:off x="0" y="533398"/>
            <a:ext cx="9144001" cy="6352"/>
          </a:xfrm>
          <a:prstGeom prst="line">
            <a:avLst/>
          </a:prstGeom>
          <a:ln w="3175">
            <a:solidFill>
              <a:srgbClr val="BFBFBF"/>
            </a:solidFill>
          </a:ln>
        </p:spPr>
        <p:txBody>
          <a:bodyPr lIns="45719" rIns="45719"/>
          <a:lstStyle/>
          <a:p>
            <a:endParaRPr/>
          </a:p>
        </p:txBody>
      </p:sp>
      <p:sp>
        <p:nvSpPr>
          <p:cNvPr id="83" name="Title Text"/>
          <p:cNvSpPr txBox="1">
            <a:spLocks noGrp="1"/>
          </p:cNvSpPr>
          <p:nvPr>
            <p:ph type="title"/>
          </p:nvPr>
        </p:nvSpPr>
        <p:spPr>
          <a:xfrm>
            <a:off x="457201" y="681021"/>
            <a:ext cx="3008314" cy="871539"/>
          </a:xfrm>
          <a:prstGeom prst="rect">
            <a:avLst/>
          </a:prstGeom>
        </p:spPr>
        <p:txBody>
          <a:bodyPr anchor="b"/>
          <a:lstStyle>
            <a:lvl1pPr>
              <a:defRPr sz="2000" b="1"/>
            </a:lvl1pPr>
          </a:lstStyle>
          <a:p>
            <a:r>
              <a:t>Title Text</a:t>
            </a:r>
          </a:p>
        </p:txBody>
      </p:sp>
      <p:sp>
        <p:nvSpPr>
          <p:cNvPr id="84" name="Body Level One…"/>
          <p:cNvSpPr txBox="1">
            <a:spLocks noGrp="1"/>
          </p:cNvSpPr>
          <p:nvPr>
            <p:ph type="body" idx="1"/>
          </p:nvPr>
        </p:nvSpPr>
        <p:spPr>
          <a:xfrm>
            <a:off x="3575050" y="681023"/>
            <a:ext cx="5111750" cy="3914186"/>
          </a:xfrm>
          <a:prstGeom prst="rect">
            <a:avLst/>
          </a:prstGeom>
        </p:spPr>
        <p:txBody>
          <a:bodyPr/>
          <a:lstStyle>
            <a:lvl1pPr>
              <a:spcBef>
                <a:spcPts val="700"/>
              </a:spcBef>
              <a:defRPr sz="3200"/>
            </a:lvl1pPr>
            <a:lvl2pPr marL="783771" indent="-326571">
              <a:spcBef>
                <a:spcPts val="700"/>
              </a:spcBef>
              <a:defRPr sz="3200"/>
            </a:lvl2pPr>
            <a:lvl3pPr marL="1219200" indent="-304800">
              <a:spcBef>
                <a:spcPts val="700"/>
              </a:spcBef>
              <a:defRPr sz="3200"/>
            </a:lvl3pPr>
            <a:lvl4pPr marL="1737360" indent="-365760">
              <a:spcBef>
                <a:spcPts val="700"/>
              </a:spcBef>
              <a:defRPr sz="3200"/>
            </a:lvl4pPr>
            <a:lvl5pPr marL="2194560" indent="-365760">
              <a:spcBef>
                <a:spcPts val="700"/>
              </a:spcBef>
              <a:defRPr sz="3200"/>
            </a:lvl5pPr>
          </a:lstStyle>
          <a:p>
            <a:r>
              <a:t>Body Level One</a:t>
            </a:r>
          </a:p>
          <a:p>
            <a:pPr lvl="1"/>
            <a:r>
              <a:t>Body Level Two</a:t>
            </a:r>
          </a:p>
          <a:p>
            <a:pPr lvl="2"/>
            <a:r>
              <a:t>Body Level Three</a:t>
            </a:r>
          </a:p>
          <a:p>
            <a:pPr lvl="3"/>
            <a:r>
              <a:t>Body Level Four</a:t>
            </a:r>
          </a:p>
          <a:p>
            <a:pPr lvl="4"/>
            <a:r>
              <a:t>Body Level Five</a:t>
            </a:r>
          </a:p>
        </p:txBody>
      </p:sp>
      <p:sp>
        <p:nvSpPr>
          <p:cNvPr id="85" name="Text Placeholder 3"/>
          <p:cNvSpPr>
            <a:spLocks noGrp="1"/>
          </p:cNvSpPr>
          <p:nvPr>
            <p:ph type="body" sz="quarter" idx="21"/>
          </p:nvPr>
        </p:nvSpPr>
        <p:spPr>
          <a:xfrm>
            <a:off x="457200" y="1552561"/>
            <a:ext cx="3008315" cy="3042648"/>
          </a:xfrm>
          <a:prstGeom prst="rect">
            <a:avLst/>
          </a:prstGeom>
        </p:spPr>
        <p:txBody>
          <a:bodyPr/>
          <a:lstStyle/>
          <a:p>
            <a:pPr marL="0" indent="0">
              <a:spcBef>
                <a:spcPts val="300"/>
              </a:spcBef>
              <a:buSzTx/>
              <a:buNone/>
              <a:defRPr sz="1400"/>
            </a:pPr>
            <a:endParaRPr/>
          </a:p>
        </p:txBody>
      </p:sp>
      <p:sp>
        <p:nvSpPr>
          <p:cNvPr id="86"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type="tx">
  <p:cSld name="Picture with Caption">
    <p:spTree>
      <p:nvGrpSpPr>
        <p:cNvPr id="1" name=""/>
        <p:cNvGrpSpPr/>
        <p:nvPr/>
      </p:nvGrpSpPr>
      <p:grpSpPr>
        <a:xfrm>
          <a:off x="0" y="0"/>
          <a:ext cx="0" cy="0"/>
          <a:chOff x="0" y="0"/>
          <a:chExt cx="0" cy="0"/>
        </a:xfrm>
      </p:grpSpPr>
      <p:pic>
        <p:nvPicPr>
          <p:cNvPr id="93" name="Picture 6" descr="Picture 6"/>
          <p:cNvPicPr>
            <a:picLocks noChangeAspect="1"/>
          </p:cNvPicPr>
          <p:nvPr/>
        </p:nvPicPr>
        <p:blipFill>
          <a:blip r:embed="rId2"/>
          <a:stretch>
            <a:fillRect/>
          </a:stretch>
        </p:blipFill>
        <p:spPr>
          <a:xfrm>
            <a:off x="281056" y="110767"/>
            <a:ext cx="1398183" cy="378386"/>
          </a:xfrm>
          <a:prstGeom prst="rect">
            <a:avLst/>
          </a:prstGeom>
          <a:ln w="12700">
            <a:miter lim="400000"/>
          </a:ln>
        </p:spPr>
      </p:pic>
      <p:sp>
        <p:nvSpPr>
          <p:cNvPr id="94" name="Straight Connector 7"/>
          <p:cNvSpPr/>
          <p:nvPr/>
        </p:nvSpPr>
        <p:spPr>
          <a:xfrm>
            <a:off x="0" y="533398"/>
            <a:ext cx="9144001" cy="6352"/>
          </a:xfrm>
          <a:prstGeom prst="line">
            <a:avLst/>
          </a:prstGeom>
          <a:ln w="3175">
            <a:solidFill>
              <a:srgbClr val="BFBFBF"/>
            </a:solidFill>
          </a:ln>
        </p:spPr>
        <p:txBody>
          <a:bodyPr lIns="45719" rIns="45719"/>
          <a:lstStyle/>
          <a:p>
            <a:endParaRPr/>
          </a:p>
        </p:txBody>
      </p:sp>
      <p:sp>
        <p:nvSpPr>
          <p:cNvPr id="95" name="Title Text"/>
          <p:cNvSpPr txBox="1">
            <a:spLocks noGrp="1"/>
          </p:cNvSpPr>
          <p:nvPr>
            <p:ph type="title"/>
          </p:nvPr>
        </p:nvSpPr>
        <p:spPr>
          <a:xfrm>
            <a:off x="1792288" y="3600450"/>
            <a:ext cx="5486401" cy="425054"/>
          </a:xfrm>
          <a:prstGeom prst="rect">
            <a:avLst/>
          </a:prstGeom>
        </p:spPr>
        <p:txBody>
          <a:bodyPr anchor="b"/>
          <a:lstStyle>
            <a:lvl1pPr>
              <a:defRPr sz="2000" b="1"/>
            </a:lvl1pPr>
          </a:lstStyle>
          <a:p>
            <a:r>
              <a:t>Title Text</a:t>
            </a:r>
          </a:p>
        </p:txBody>
      </p:sp>
      <p:sp>
        <p:nvSpPr>
          <p:cNvPr id="96" name="Picture Placeholder 2"/>
          <p:cNvSpPr>
            <a:spLocks noGrp="1"/>
          </p:cNvSpPr>
          <p:nvPr>
            <p:ph type="pic" sz="half" idx="21"/>
          </p:nvPr>
        </p:nvSpPr>
        <p:spPr>
          <a:xfrm>
            <a:off x="1792288" y="751943"/>
            <a:ext cx="5486401" cy="2793739"/>
          </a:xfrm>
          <a:prstGeom prst="rect">
            <a:avLst/>
          </a:prstGeom>
        </p:spPr>
        <p:txBody>
          <a:bodyPr lIns="91439" rIns="91439">
            <a:noAutofit/>
          </a:bodyPr>
          <a:lstStyle/>
          <a:p>
            <a:endParaRPr/>
          </a:p>
        </p:txBody>
      </p:sp>
      <p:sp>
        <p:nvSpPr>
          <p:cNvPr id="97" name="Body Level One…"/>
          <p:cNvSpPr txBox="1">
            <a:spLocks noGrp="1"/>
          </p:cNvSpPr>
          <p:nvPr>
            <p:ph type="body" sz="quarter" idx="1"/>
          </p:nvPr>
        </p:nvSpPr>
        <p:spPr>
          <a:xfrm>
            <a:off x="1792288" y="4025503"/>
            <a:ext cx="5486401" cy="603648"/>
          </a:xfrm>
          <a:prstGeom prst="rect">
            <a:avLst/>
          </a:prstGeom>
        </p:spPr>
        <p:txBody>
          <a:bodyPr/>
          <a:lstStyle>
            <a:lvl1pPr marL="0" indent="0">
              <a:spcBef>
                <a:spcPts val="300"/>
              </a:spcBef>
              <a:buSzTx/>
              <a:buNone/>
              <a:defRPr sz="1400"/>
            </a:lvl1pPr>
            <a:lvl2pPr marL="0" indent="457200">
              <a:spcBef>
                <a:spcPts val="300"/>
              </a:spcBef>
              <a:buSzTx/>
              <a:buNone/>
              <a:defRPr sz="1400"/>
            </a:lvl2pPr>
            <a:lvl3pPr marL="0" indent="914400">
              <a:spcBef>
                <a:spcPts val="300"/>
              </a:spcBef>
              <a:buSzTx/>
              <a:buNone/>
              <a:defRPr sz="1400"/>
            </a:lvl3pPr>
            <a:lvl4pPr marL="0" indent="1371600">
              <a:spcBef>
                <a:spcPts val="300"/>
              </a:spcBef>
              <a:buSzTx/>
              <a:buNone/>
              <a:defRPr sz="1400"/>
            </a:lvl4pPr>
            <a:lvl5pPr marL="0" indent="1828800">
              <a:spcBef>
                <a:spcPts val="300"/>
              </a:spcBef>
              <a:buSzTx/>
              <a:buNone/>
              <a:defRPr sz="1400"/>
            </a:lvl5pPr>
          </a:lstStyle>
          <a:p>
            <a:r>
              <a:t>Body Level One</a:t>
            </a:r>
          </a:p>
          <a:p>
            <a:pPr lvl="1"/>
            <a:r>
              <a:t>Body Level Two</a:t>
            </a:r>
          </a:p>
          <a:p>
            <a:pPr lvl="2"/>
            <a:r>
              <a:t>Body Level Three</a:t>
            </a:r>
          </a:p>
          <a:p>
            <a:pPr lvl="3"/>
            <a:r>
              <a:t>Body Level Four</a:t>
            </a:r>
          </a:p>
          <a:p>
            <a:pPr lvl="4"/>
            <a:r>
              <a:t>Body Level Five</a:t>
            </a:r>
          </a:p>
        </p:txBody>
      </p:sp>
      <p:sp>
        <p:nvSpPr>
          <p:cNvPr id="98" name="Slide Number"/>
          <p:cNvSpPr txBox="1">
            <a:spLocks noGrp="1"/>
          </p:cNvSpPr>
          <p:nvPr>
            <p:ph type="sldNum" sz="quarter" idx="2"/>
          </p:nvPr>
        </p:nvSpPr>
        <p:spPr>
          <a:prstGeom prst="rect">
            <a:avLst/>
          </a:prstGeom>
        </p:spPr>
        <p:txBody>
          <a:bodyPr/>
          <a:lstStyle/>
          <a:p>
            <a:fld id="{86CB4B4D-7CA3-9044-876B-883B54F8677D}" type="slidenum">
              <a:t>‹#›</a:t>
            </a:fld>
            <a:endParaRP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image" Target="../media/image1.png"/><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accent3">
            <a:lumOff val="44000"/>
          </a:schemeClr>
        </a:solidFill>
        <a:effectLst/>
      </p:bgPr>
    </p:bg>
    <p:spTree>
      <p:nvGrpSpPr>
        <p:cNvPr id="1" name=""/>
        <p:cNvGrpSpPr/>
        <p:nvPr/>
      </p:nvGrpSpPr>
      <p:grpSpPr>
        <a:xfrm>
          <a:off x="0" y="0"/>
          <a:ext cx="0" cy="0"/>
          <a:chOff x="0" y="0"/>
          <a:chExt cx="0" cy="0"/>
        </a:xfrm>
      </p:grpSpPr>
      <p:pic>
        <p:nvPicPr>
          <p:cNvPr id="2" name="Picture 6" descr="Picture 6"/>
          <p:cNvPicPr>
            <a:picLocks noChangeAspect="1"/>
          </p:cNvPicPr>
          <p:nvPr/>
        </p:nvPicPr>
        <p:blipFill>
          <a:blip r:embed="rId11"/>
          <a:stretch>
            <a:fillRect/>
          </a:stretch>
        </p:blipFill>
        <p:spPr>
          <a:xfrm>
            <a:off x="281056" y="110767"/>
            <a:ext cx="1398183" cy="378386"/>
          </a:xfrm>
          <a:prstGeom prst="rect">
            <a:avLst/>
          </a:prstGeom>
          <a:ln w="12700">
            <a:miter lim="400000"/>
          </a:ln>
        </p:spPr>
      </p:pic>
      <p:sp>
        <p:nvSpPr>
          <p:cNvPr id="3" name="Straight Connector 7"/>
          <p:cNvSpPr/>
          <p:nvPr/>
        </p:nvSpPr>
        <p:spPr>
          <a:xfrm>
            <a:off x="0" y="533398"/>
            <a:ext cx="9144001" cy="6352"/>
          </a:xfrm>
          <a:prstGeom prst="line">
            <a:avLst/>
          </a:prstGeom>
          <a:ln w="3175">
            <a:solidFill>
              <a:srgbClr val="BFBFBF"/>
            </a:solidFill>
          </a:ln>
        </p:spPr>
        <p:txBody>
          <a:bodyPr lIns="45719" rIns="45719"/>
          <a:lstStyle/>
          <a:p>
            <a:endParaRPr/>
          </a:p>
        </p:txBody>
      </p:sp>
      <p:sp>
        <p:nvSpPr>
          <p:cNvPr id="4" name="Title Text"/>
          <p:cNvSpPr txBox="1">
            <a:spLocks noGrp="1"/>
          </p:cNvSpPr>
          <p:nvPr>
            <p:ph type="title"/>
          </p:nvPr>
        </p:nvSpPr>
        <p:spPr>
          <a:xfrm>
            <a:off x="457200" y="707850"/>
            <a:ext cx="8229600" cy="606030"/>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normAutofit/>
          </a:bodyPr>
          <a:lstStyle/>
          <a:p>
            <a:r>
              <a:t>Title Text</a:t>
            </a:r>
          </a:p>
        </p:txBody>
      </p:sp>
      <p:sp>
        <p:nvSpPr>
          <p:cNvPr id="5" name="Body Level One…"/>
          <p:cNvSpPr txBox="1">
            <a:spLocks noGrp="1"/>
          </p:cNvSpPr>
          <p:nvPr>
            <p:ph type="body" idx="1"/>
          </p:nvPr>
        </p:nvSpPr>
        <p:spPr>
          <a:xfrm>
            <a:off x="457200" y="1393650"/>
            <a:ext cx="8229600" cy="318485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ormAutofit/>
          </a:bodyPr>
          <a:lstStyle/>
          <a:p>
            <a:r>
              <a:t>Body Level One</a:t>
            </a:r>
          </a:p>
          <a:p>
            <a:pPr lvl="1"/>
            <a:r>
              <a:t>Body Level Two</a:t>
            </a:r>
          </a:p>
          <a:p>
            <a:pPr lvl="2"/>
            <a:r>
              <a:t>Body Level Three</a:t>
            </a:r>
          </a:p>
          <a:p>
            <a:pPr lvl="3"/>
            <a:r>
              <a:t>Body Level Four</a:t>
            </a:r>
          </a:p>
          <a:p>
            <a:pPr lvl="4"/>
            <a:r>
              <a:t>Body Level Five</a:t>
            </a:r>
          </a:p>
        </p:txBody>
      </p:sp>
      <p:sp>
        <p:nvSpPr>
          <p:cNvPr id="6" name="Slide Number"/>
          <p:cNvSpPr txBox="1">
            <a:spLocks noGrp="1"/>
          </p:cNvSpPr>
          <p:nvPr>
            <p:ph type="sldNum" sz="quarter" idx="2"/>
          </p:nvPr>
        </p:nvSpPr>
        <p:spPr>
          <a:xfrm>
            <a:off x="6553200" y="4683919"/>
            <a:ext cx="443171" cy="437069"/>
          </a:xfrm>
          <a:prstGeom prst="rect">
            <a:avLst/>
          </a:prstGeom>
          <a:ln w="12700">
            <a:miter lim="400000"/>
          </a:ln>
        </p:spPr>
        <p:txBody>
          <a:bodyPr wrap="none" lIns="45719" rIns="45719">
            <a:spAutoFit/>
          </a:bodyPr>
          <a:lstStyle/>
          <a:p>
            <a:fld id="{86CB4B4D-7CA3-9044-876B-883B54F8677D}" type="slidenum">
              <a:t>‹#›</a:t>
            </a:fld>
            <a:endParaRPr/>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Lst>
  <p:transition spd="med"/>
  <p:txStyles>
    <p:titleStyle>
      <a:lvl1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Arial"/>
          <a:ea typeface="Arial"/>
          <a:cs typeface="Arial"/>
          <a:sym typeface="Arial"/>
        </a:defRPr>
      </a:lvl1pPr>
      <a:lvl2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Arial"/>
          <a:ea typeface="Arial"/>
          <a:cs typeface="Arial"/>
          <a:sym typeface="Arial"/>
        </a:defRPr>
      </a:lvl2pPr>
      <a:lvl3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Arial"/>
          <a:ea typeface="Arial"/>
          <a:cs typeface="Arial"/>
          <a:sym typeface="Arial"/>
        </a:defRPr>
      </a:lvl3pPr>
      <a:lvl4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Arial"/>
          <a:ea typeface="Arial"/>
          <a:cs typeface="Arial"/>
          <a:sym typeface="Arial"/>
        </a:defRPr>
      </a:lvl4pPr>
      <a:lvl5pPr marL="0" marR="0" indent="0" algn="l"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Arial"/>
          <a:ea typeface="Arial"/>
          <a:cs typeface="Arial"/>
          <a:sym typeface="Arial"/>
        </a:defRPr>
      </a:lvl5pPr>
      <a:lvl6pPr marL="0" marR="0" indent="457200" algn="l"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Arial"/>
          <a:ea typeface="Arial"/>
          <a:cs typeface="Arial"/>
          <a:sym typeface="Arial"/>
        </a:defRPr>
      </a:lvl6pPr>
      <a:lvl7pPr marL="0" marR="0" indent="914400" algn="l"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Arial"/>
          <a:ea typeface="Arial"/>
          <a:cs typeface="Arial"/>
          <a:sym typeface="Arial"/>
        </a:defRPr>
      </a:lvl7pPr>
      <a:lvl8pPr marL="0" marR="0" indent="1371600" algn="l"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Arial"/>
          <a:ea typeface="Arial"/>
          <a:cs typeface="Arial"/>
          <a:sym typeface="Arial"/>
        </a:defRPr>
      </a:lvl8pPr>
      <a:lvl9pPr marL="0" marR="0" indent="1828800" algn="l" defTabSz="914400" rtl="0" latinLnBrk="0">
        <a:lnSpc>
          <a:spcPct val="100000"/>
        </a:lnSpc>
        <a:spcBef>
          <a:spcPts val="0"/>
        </a:spcBef>
        <a:spcAft>
          <a:spcPts val="0"/>
        </a:spcAft>
        <a:buClrTx/>
        <a:buSzTx/>
        <a:buFontTx/>
        <a:buNone/>
        <a:tabLst/>
        <a:defRPr sz="3000" b="0" i="0" u="none" strike="noStrike" cap="none" spc="0" baseline="0">
          <a:solidFill>
            <a:srgbClr val="000000"/>
          </a:solidFill>
          <a:uFillTx/>
          <a:latin typeface="Arial"/>
          <a:ea typeface="Arial"/>
          <a:cs typeface="Arial"/>
          <a:sym typeface="Arial"/>
        </a:defRPr>
      </a:lvl9pPr>
    </p:titleStyle>
    <p:bodyStyle>
      <a:lvl1pPr marL="342900" marR="0" indent="-342900" algn="l" defTabSz="914400" rtl="0" latinLnBrk="0">
        <a:lnSpc>
          <a:spcPct val="100000"/>
        </a:lnSpc>
        <a:spcBef>
          <a:spcPts val="500"/>
        </a:spcBef>
        <a:spcAft>
          <a:spcPts val="0"/>
        </a:spcAft>
        <a:buClrTx/>
        <a:buSzPct val="100000"/>
        <a:buFontTx/>
        <a:buChar char="•"/>
        <a:tabLst/>
        <a:defRPr sz="2200" b="0" i="0" u="none" strike="noStrike" cap="none" spc="0" baseline="0">
          <a:solidFill>
            <a:srgbClr val="000000"/>
          </a:solidFill>
          <a:uFillTx/>
          <a:latin typeface="Arial"/>
          <a:ea typeface="Arial"/>
          <a:cs typeface="Arial"/>
          <a:sym typeface="Arial"/>
        </a:defRPr>
      </a:lvl1pPr>
      <a:lvl2pPr marL="806450" marR="0" indent="-349250" algn="l" defTabSz="914400" rtl="0" latinLnBrk="0">
        <a:lnSpc>
          <a:spcPct val="100000"/>
        </a:lnSpc>
        <a:spcBef>
          <a:spcPts val="500"/>
        </a:spcBef>
        <a:spcAft>
          <a:spcPts val="0"/>
        </a:spcAft>
        <a:buClrTx/>
        <a:buSzPct val="100000"/>
        <a:buFontTx/>
        <a:buChar char="–"/>
        <a:tabLst/>
        <a:defRPr sz="2200" b="0" i="0" u="none" strike="noStrike" cap="none" spc="0" baseline="0">
          <a:solidFill>
            <a:srgbClr val="000000"/>
          </a:solidFill>
          <a:uFillTx/>
          <a:latin typeface="Arial"/>
          <a:ea typeface="Arial"/>
          <a:cs typeface="Arial"/>
          <a:sym typeface="Arial"/>
        </a:defRPr>
      </a:lvl2pPr>
      <a:lvl3pPr marL="1228725" marR="0" indent="-314325" algn="l" defTabSz="914400" rtl="0" latinLnBrk="0">
        <a:lnSpc>
          <a:spcPct val="100000"/>
        </a:lnSpc>
        <a:spcBef>
          <a:spcPts val="500"/>
        </a:spcBef>
        <a:spcAft>
          <a:spcPts val="0"/>
        </a:spcAft>
        <a:buClrTx/>
        <a:buSzPct val="100000"/>
        <a:buFontTx/>
        <a:buChar char="•"/>
        <a:tabLst/>
        <a:defRPr sz="2200" b="0" i="0" u="none" strike="noStrike" cap="none" spc="0" baseline="0">
          <a:solidFill>
            <a:srgbClr val="000000"/>
          </a:solidFill>
          <a:uFillTx/>
          <a:latin typeface="Arial"/>
          <a:ea typeface="Arial"/>
          <a:cs typeface="Arial"/>
          <a:sym typeface="Arial"/>
        </a:defRPr>
      </a:lvl3pPr>
      <a:lvl4pPr marL="1730828" marR="0" indent="-359228" algn="l" defTabSz="914400" rtl="0" latinLnBrk="0">
        <a:lnSpc>
          <a:spcPct val="100000"/>
        </a:lnSpc>
        <a:spcBef>
          <a:spcPts val="500"/>
        </a:spcBef>
        <a:spcAft>
          <a:spcPts val="0"/>
        </a:spcAft>
        <a:buClrTx/>
        <a:buSzPct val="100000"/>
        <a:buFontTx/>
        <a:buChar char="–"/>
        <a:tabLst/>
        <a:defRPr sz="2200" b="0" i="0" u="none" strike="noStrike" cap="none" spc="0" baseline="0">
          <a:solidFill>
            <a:srgbClr val="000000"/>
          </a:solidFill>
          <a:uFillTx/>
          <a:latin typeface="Arial"/>
          <a:ea typeface="Arial"/>
          <a:cs typeface="Arial"/>
          <a:sym typeface="Arial"/>
        </a:defRPr>
      </a:lvl4pPr>
      <a:lvl5pPr marL="2188028" marR="0" indent="-359228" algn="l" defTabSz="914400" rtl="0" latinLnBrk="0">
        <a:lnSpc>
          <a:spcPct val="100000"/>
        </a:lnSpc>
        <a:spcBef>
          <a:spcPts val="500"/>
        </a:spcBef>
        <a:spcAft>
          <a:spcPts val="0"/>
        </a:spcAft>
        <a:buClrTx/>
        <a:buSzPct val="100000"/>
        <a:buFontTx/>
        <a:buChar char="»"/>
        <a:tabLst/>
        <a:defRPr sz="2200" b="0" i="0" u="none" strike="noStrike" cap="none" spc="0" baseline="0">
          <a:solidFill>
            <a:srgbClr val="000000"/>
          </a:solidFill>
          <a:uFillTx/>
          <a:latin typeface="Arial"/>
          <a:ea typeface="Arial"/>
          <a:cs typeface="Arial"/>
          <a:sym typeface="Arial"/>
        </a:defRPr>
      </a:lvl5pPr>
      <a:lvl6pPr marL="2645228" marR="0" indent="-359228" algn="l" defTabSz="914400" rtl="0" latinLnBrk="0">
        <a:lnSpc>
          <a:spcPct val="100000"/>
        </a:lnSpc>
        <a:spcBef>
          <a:spcPts val="500"/>
        </a:spcBef>
        <a:spcAft>
          <a:spcPts val="0"/>
        </a:spcAft>
        <a:buClrTx/>
        <a:buSzPct val="100000"/>
        <a:buFontTx/>
        <a:buChar char="»"/>
        <a:tabLst/>
        <a:defRPr sz="2200" b="0" i="0" u="none" strike="noStrike" cap="none" spc="0" baseline="0">
          <a:solidFill>
            <a:srgbClr val="000000"/>
          </a:solidFill>
          <a:uFillTx/>
          <a:latin typeface="Arial"/>
          <a:ea typeface="Arial"/>
          <a:cs typeface="Arial"/>
          <a:sym typeface="Arial"/>
        </a:defRPr>
      </a:lvl6pPr>
      <a:lvl7pPr marL="3102428" marR="0" indent="-359228" algn="l" defTabSz="914400" rtl="0" latinLnBrk="0">
        <a:lnSpc>
          <a:spcPct val="100000"/>
        </a:lnSpc>
        <a:spcBef>
          <a:spcPts val="500"/>
        </a:spcBef>
        <a:spcAft>
          <a:spcPts val="0"/>
        </a:spcAft>
        <a:buClrTx/>
        <a:buSzPct val="100000"/>
        <a:buFontTx/>
        <a:buChar char="»"/>
        <a:tabLst/>
        <a:defRPr sz="2200" b="0" i="0" u="none" strike="noStrike" cap="none" spc="0" baseline="0">
          <a:solidFill>
            <a:srgbClr val="000000"/>
          </a:solidFill>
          <a:uFillTx/>
          <a:latin typeface="Arial"/>
          <a:ea typeface="Arial"/>
          <a:cs typeface="Arial"/>
          <a:sym typeface="Arial"/>
        </a:defRPr>
      </a:lvl7pPr>
      <a:lvl8pPr marL="3559628" marR="0" indent="-359228" algn="l" defTabSz="914400" rtl="0" latinLnBrk="0">
        <a:lnSpc>
          <a:spcPct val="100000"/>
        </a:lnSpc>
        <a:spcBef>
          <a:spcPts val="500"/>
        </a:spcBef>
        <a:spcAft>
          <a:spcPts val="0"/>
        </a:spcAft>
        <a:buClrTx/>
        <a:buSzPct val="100000"/>
        <a:buFontTx/>
        <a:buChar char="»"/>
        <a:tabLst/>
        <a:defRPr sz="2200" b="0" i="0" u="none" strike="noStrike" cap="none" spc="0" baseline="0">
          <a:solidFill>
            <a:srgbClr val="000000"/>
          </a:solidFill>
          <a:uFillTx/>
          <a:latin typeface="Arial"/>
          <a:ea typeface="Arial"/>
          <a:cs typeface="Arial"/>
          <a:sym typeface="Arial"/>
        </a:defRPr>
      </a:lvl8pPr>
      <a:lvl9pPr marL="4016828" marR="0" indent="-359228" algn="l" defTabSz="914400" rtl="0" latinLnBrk="0">
        <a:lnSpc>
          <a:spcPct val="100000"/>
        </a:lnSpc>
        <a:spcBef>
          <a:spcPts val="500"/>
        </a:spcBef>
        <a:spcAft>
          <a:spcPts val="0"/>
        </a:spcAft>
        <a:buClrTx/>
        <a:buSzPct val="100000"/>
        <a:buFontTx/>
        <a:buChar char="»"/>
        <a:tabLst/>
        <a:defRPr sz="2200" b="0" i="0" u="none" strike="noStrike" cap="none" spc="0" baseline="0">
          <a:solidFill>
            <a:srgbClr val="000000"/>
          </a:solidFill>
          <a:uFillTx/>
          <a:latin typeface="Arial"/>
          <a:ea typeface="Arial"/>
          <a:cs typeface="Arial"/>
          <a:sym typeface="Arial"/>
        </a:defRPr>
      </a:lvl9pPr>
    </p:bodyStyle>
    <p:otherStyle>
      <a:lvl1pPr marL="0" marR="0" indent="0" algn="l"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rial"/>
        </a:defRPr>
      </a:lvl1pPr>
      <a:lvl2pPr marL="0" marR="0" indent="457200" algn="l"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rial"/>
        </a:defRPr>
      </a:lvl2pPr>
      <a:lvl3pPr marL="0" marR="0" indent="914400" algn="l"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rial"/>
        </a:defRPr>
      </a:lvl3pPr>
      <a:lvl4pPr marL="0" marR="0" indent="1371600" algn="l"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rial"/>
        </a:defRPr>
      </a:lvl4pPr>
      <a:lvl5pPr marL="0" marR="0" indent="1828800" algn="l"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rial"/>
        </a:defRPr>
      </a:lvl5pPr>
      <a:lvl6pPr marL="0" marR="0" indent="2286000" algn="l"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rial"/>
        </a:defRPr>
      </a:lvl6pPr>
      <a:lvl7pPr marL="0" marR="0" indent="2743200" algn="l"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rial"/>
        </a:defRPr>
      </a:lvl7pPr>
      <a:lvl8pPr marL="0" marR="0" indent="3200400" algn="l"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rial"/>
        </a:defRPr>
      </a:lvl8pPr>
      <a:lvl9pPr marL="0" marR="0" indent="3657600" algn="l" defTabSz="914400" rtl="0" latinLnBrk="0">
        <a:lnSpc>
          <a:spcPct val="100000"/>
        </a:lnSpc>
        <a:spcBef>
          <a:spcPts val="0"/>
        </a:spcBef>
        <a:spcAft>
          <a:spcPts val="0"/>
        </a:spcAft>
        <a:buClrTx/>
        <a:buSzTx/>
        <a:buFontTx/>
        <a:buNone/>
        <a:tabLst/>
        <a:defRPr sz="2400" b="0" i="0" u="none" strike="noStrike" cap="none" spc="0" baseline="0">
          <a:solidFill>
            <a:schemeClr val="tx1"/>
          </a:solidFill>
          <a:uFillTx/>
          <a:latin typeface="+mn-lt"/>
          <a:ea typeface="+mn-ea"/>
          <a:cs typeface="+mn-cs"/>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4" Type="http://schemas.openxmlformats.org/officeDocument/2006/relationships/image" Target="../media/image20.png"/></Relationships>
</file>

<file path=ppt/slides/_rels/slide2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22.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 name="Title 1"/>
          <p:cNvSpPr txBox="1">
            <a:spLocks noGrp="1"/>
          </p:cNvSpPr>
          <p:nvPr>
            <p:ph type="title"/>
          </p:nvPr>
        </p:nvSpPr>
        <p:spPr>
          <a:xfrm>
            <a:off x="131974" y="1008668"/>
            <a:ext cx="8757503" cy="2432118"/>
          </a:xfrm>
          <a:prstGeom prst="rect">
            <a:avLst/>
          </a:prstGeom>
        </p:spPr>
        <p:txBody>
          <a:bodyPr/>
          <a:lstStyle>
            <a:lvl1pPr>
              <a:defRPr sz="3200">
                <a:latin typeface="Seravek"/>
                <a:ea typeface="Seravek"/>
                <a:cs typeface="Seravek"/>
                <a:sym typeface="Seravek"/>
              </a:defRPr>
            </a:lvl1pPr>
          </a:lstStyle>
          <a:p>
            <a:r>
              <a:t>Different but similar: Language prediction is associated with visuospatial prediction</a:t>
            </a:r>
          </a:p>
        </p:txBody>
      </p:sp>
      <p:sp>
        <p:nvSpPr>
          <p:cNvPr id="108" name="Subtitle 2"/>
          <p:cNvSpPr txBox="1">
            <a:spLocks noGrp="1"/>
          </p:cNvSpPr>
          <p:nvPr>
            <p:ph type="body" sz="quarter" idx="1"/>
          </p:nvPr>
        </p:nvSpPr>
        <p:spPr>
          <a:xfrm>
            <a:off x="1371600" y="3624221"/>
            <a:ext cx="6400800" cy="1314451"/>
          </a:xfrm>
          <a:prstGeom prst="rect">
            <a:avLst/>
          </a:prstGeom>
        </p:spPr>
        <p:txBody>
          <a:bodyPr/>
          <a:lstStyle/>
          <a:p>
            <a:pPr>
              <a:spcBef>
                <a:spcPts val="400"/>
              </a:spcBef>
              <a:defRPr sz="2000">
                <a:latin typeface="Seravek"/>
                <a:ea typeface="Seravek"/>
                <a:cs typeface="Seravek"/>
                <a:sym typeface="Seravek"/>
              </a:defRPr>
            </a:pPr>
            <a:r>
              <a:rPr dirty="0"/>
              <a:t>Laura Fernández Arroyo</a:t>
            </a:r>
          </a:p>
          <a:p>
            <a:pPr>
              <a:spcBef>
                <a:spcPts val="400"/>
              </a:spcBef>
              <a:defRPr sz="2000">
                <a:latin typeface="Seravek"/>
                <a:ea typeface="Seravek"/>
                <a:cs typeface="Seravek"/>
                <a:sym typeface="Seravek"/>
              </a:defRPr>
            </a:pPr>
            <a:r>
              <a:rPr dirty="0"/>
              <a:t>Rutgers University</a:t>
            </a:r>
          </a:p>
          <a:p>
            <a:pPr>
              <a:spcBef>
                <a:spcPts val="400"/>
              </a:spcBef>
              <a:defRPr sz="2000">
                <a:latin typeface="Seravek"/>
                <a:ea typeface="Seravek"/>
                <a:cs typeface="Seravek"/>
                <a:sym typeface="Seravek"/>
              </a:defRPr>
            </a:pPr>
            <a:r>
              <a:rPr dirty="0"/>
              <a:t>January 21, 202</a:t>
            </a:r>
            <a:r>
              <a:rPr lang="en-US" dirty="0"/>
              <a:t>2</a:t>
            </a:r>
            <a:endParaRPr dirty="0"/>
          </a:p>
        </p:txBody>
      </p:sp>
      <p:sp>
        <p:nvSpPr>
          <p:cNvPr id="109" name="Slide Number Placeholder 3"/>
          <p:cNvSpPr txBox="1">
            <a:spLocks noGrp="1"/>
          </p:cNvSpPr>
          <p:nvPr>
            <p:ph type="sldNum" sz="quarter" idx="4294967295"/>
          </p:nvPr>
        </p:nvSpPr>
        <p:spPr>
          <a:xfrm>
            <a:off x="11164902" y="6406785"/>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a:t>
            </a:fld>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1" name="TextBox 2"/>
          <p:cNvSpPr txBox="1"/>
          <p:nvPr/>
        </p:nvSpPr>
        <p:spPr>
          <a:xfrm>
            <a:off x="343174" y="926798"/>
            <a:ext cx="8413582" cy="574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3200">
                <a:solidFill>
                  <a:srgbClr val="941100"/>
                </a:solidFill>
                <a:latin typeface="Seravek"/>
                <a:ea typeface="Seravek"/>
                <a:cs typeface="Seravek"/>
                <a:sym typeface="Seravek"/>
              </a:defRPr>
            </a:lvl1pPr>
          </a:lstStyle>
          <a:p>
            <a:r>
              <a:t>Lexical stress</a:t>
            </a:r>
          </a:p>
        </p:txBody>
      </p:sp>
      <p:graphicFrame>
        <p:nvGraphicFramePr>
          <p:cNvPr id="172" name="Group 24"/>
          <p:cNvGraphicFramePr/>
          <p:nvPr/>
        </p:nvGraphicFramePr>
        <p:xfrm>
          <a:off x="86496" y="1701265"/>
          <a:ext cx="8933935" cy="2981876"/>
        </p:xfrm>
        <a:graphic>
          <a:graphicData uri="http://schemas.openxmlformats.org/drawingml/2006/table">
            <a:tbl>
              <a:tblPr>
                <a:tableStyleId>{4C3C2611-4C71-4FC5-86AE-919BDF0F9419}</a:tableStyleId>
              </a:tblPr>
              <a:tblGrid>
                <a:gridCol w="1804087">
                  <a:extLst>
                    <a:ext uri="{9D8B030D-6E8A-4147-A177-3AD203B41FA5}">
                      <a16:colId xmlns:a16="http://schemas.microsoft.com/office/drawing/2014/main" val="20000"/>
                    </a:ext>
                  </a:extLst>
                </a:gridCol>
                <a:gridCol w="3093109">
                  <a:extLst>
                    <a:ext uri="{9D8B030D-6E8A-4147-A177-3AD203B41FA5}">
                      <a16:colId xmlns:a16="http://schemas.microsoft.com/office/drawing/2014/main" val="20001"/>
                    </a:ext>
                  </a:extLst>
                </a:gridCol>
                <a:gridCol w="1615067">
                  <a:extLst>
                    <a:ext uri="{9D8B030D-6E8A-4147-A177-3AD203B41FA5}">
                      <a16:colId xmlns:a16="http://schemas.microsoft.com/office/drawing/2014/main" val="20002"/>
                    </a:ext>
                  </a:extLst>
                </a:gridCol>
                <a:gridCol w="2421672">
                  <a:extLst>
                    <a:ext uri="{9D8B030D-6E8A-4147-A177-3AD203B41FA5}">
                      <a16:colId xmlns:a16="http://schemas.microsoft.com/office/drawing/2014/main" val="20003"/>
                    </a:ext>
                  </a:extLst>
                </a:gridCol>
              </a:tblGrid>
              <a:tr h="513124">
                <a:tc>
                  <a:txBody>
                    <a:bodyPr/>
                    <a:lstStyle/>
                    <a:p>
                      <a:pPr algn="ctr">
                        <a:spcBef>
                          <a:spcPts val="400"/>
                        </a:spcBef>
                        <a:defRPr sz="1800" b="1">
                          <a:latin typeface="Seravek"/>
                          <a:ea typeface="Seravek"/>
                          <a:cs typeface="Seravek"/>
                          <a:sym typeface="Seravek"/>
                        </a:defRPr>
                      </a:pPr>
                      <a:endParaRPr/>
                    </a:p>
                  </a:txBody>
                  <a:tcPr marL="34274" marR="34274" marT="34274" marB="34274" horzOverflow="overflow">
                    <a:lnL w="28575">
                      <a:solidFill>
                        <a:srgbClr val="000000"/>
                      </a:solidFill>
                    </a:lnL>
                    <a:lnR w="12700">
                      <a:solidFill>
                        <a:srgbClr val="000000"/>
                      </a:solidFill>
                    </a:lnR>
                    <a:lnT w="28575">
                      <a:solidFill>
                        <a:srgbClr val="000000"/>
                      </a:solidFill>
                    </a:lnT>
                    <a:lnB w="12700">
                      <a:solidFill>
                        <a:srgbClr val="000000"/>
                      </a:solidFill>
                    </a:lnB>
                    <a:noFill/>
                  </a:tcPr>
                </a:tc>
                <a:tc>
                  <a:txBody>
                    <a:bodyPr/>
                    <a:lstStyle/>
                    <a:p>
                      <a:pPr algn="ctr">
                        <a:spcBef>
                          <a:spcPts val="400"/>
                        </a:spcBef>
                        <a:defRPr sz="1800"/>
                      </a:pPr>
                      <a:r>
                        <a:rPr b="1">
                          <a:latin typeface="Seravek"/>
                          <a:ea typeface="Seravek"/>
                          <a:cs typeface="Seravek"/>
                          <a:sym typeface="Seravek"/>
                        </a:rPr>
                        <a:t>Spanish</a:t>
                      </a:r>
                    </a:p>
                  </a:txBody>
                  <a:tcPr marL="34274" marR="34274" marT="34274" marB="34274" anchor="ctr" horzOverflow="overflow">
                    <a:lnL w="12700">
                      <a:solidFill>
                        <a:srgbClr val="000000"/>
                      </a:solidFill>
                    </a:lnL>
                    <a:lnR w="12700">
                      <a:solidFill>
                        <a:srgbClr val="000000"/>
                      </a:solidFill>
                    </a:lnR>
                    <a:lnT w="28575">
                      <a:solidFill>
                        <a:srgbClr val="000000"/>
                      </a:solidFill>
                    </a:lnT>
                    <a:lnB w="12700">
                      <a:solidFill>
                        <a:srgbClr val="000000"/>
                      </a:solidFill>
                    </a:lnB>
                    <a:solidFill>
                      <a:srgbClr val="92D050"/>
                    </a:solidFill>
                  </a:tcPr>
                </a:tc>
                <a:tc>
                  <a:txBody>
                    <a:bodyPr/>
                    <a:lstStyle/>
                    <a:p>
                      <a:pPr algn="ctr">
                        <a:spcBef>
                          <a:spcPts val="400"/>
                        </a:spcBef>
                        <a:defRPr sz="1800"/>
                      </a:pPr>
                      <a:r>
                        <a:rPr b="1">
                          <a:latin typeface="Seravek"/>
                          <a:ea typeface="Seravek"/>
                          <a:cs typeface="Seravek"/>
                          <a:sym typeface="Seravek"/>
                        </a:rPr>
                        <a:t>English</a:t>
                      </a:r>
                    </a:p>
                  </a:txBody>
                  <a:tcPr marL="34274" marR="34274" marT="34274" marB="34274" anchor="ctr" horzOverflow="overflow">
                    <a:lnL w="12700">
                      <a:solidFill>
                        <a:srgbClr val="000000"/>
                      </a:solidFill>
                    </a:lnL>
                    <a:lnR w="12700">
                      <a:solidFill>
                        <a:srgbClr val="000000"/>
                      </a:solidFill>
                    </a:lnR>
                    <a:lnT w="28575">
                      <a:solidFill>
                        <a:srgbClr val="000000"/>
                      </a:solidFill>
                    </a:lnT>
                    <a:lnB w="12700">
                      <a:solidFill>
                        <a:srgbClr val="000000"/>
                      </a:solidFill>
                    </a:lnB>
                    <a:solidFill>
                      <a:srgbClr val="FF7E79"/>
                    </a:solidFill>
                  </a:tcPr>
                </a:tc>
                <a:tc>
                  <a:txBody>
                    <a:bodyPr/>
                    <a:lstStyle/>
                    <a:p>
                      <a:pPr algn="ctr">
                        <a:spcBef>
                          <a:spcPts val="400"/>
                        </a:spcBef>
                        <a:defRPr sz="1800"/>
                      </a:pPr>
                      <a:r>
                        <a:rPr b="1">
                          <a:latin typeface="Seravek"/>
                          <a:ea typeface="Seravek"/>
                          <a:cs typeface="Seravek"/>
                          <a:sym typeface="Seravek"/>
                        </a:rPr>
                        <a:t>Mandarin Chinese</a:t>
                      </a:r>
                    </a:p>
                  </a:txBody>
                  <a:tcPr marL="34274" marR="34274" marT="34274" marB="34274" anchor="ctr" horzOverflow="overflow">
                    <a:lnL w="12700">
                      <a:solidFill>
                        <a:srgbClr val="000000"/>
                      </a:solidFill>
                    </a:lnL>
                    <a:lnR w="28575">
                      <a:solidFill>
                        <a:srgbClr val="000000"/>
                      </a:solidFill>
                    </a:lnR>
                    <a:lnT w="28575">
                      <a:solidFill>
                        <a:srgbClr val="000000"/>
                      </a:solidFill>
                    </a:lnT>
                    <a:lnB w="12700">
                      <a:solidFill>
                        <a:srgbClr val="000000"/>
                      </a:solidFill>
                    </a:lnB>
                    <a:solidFill>
                      <a:srgbClr val="4771B9"/>
                    </a:solidFill>
                  </a:tcPr>
                </a:tc>
                <a:extLst>
                  <a:ext uri="{0D108BD9-81ED-4DB2-BD59-A6C34878D82A}">
                    <a16:rowId xmlns:a16="http://schemas.microsoft.com/office/drawing/2014/main" val="10000"/>
                  </a:ext>
                </a:extLst>
              </a:tr>
              <a:tr h="344458">
                <a:tc>
                  <a:txBody>
                    <a:bodyPr/>
                    <a:lstStyle/>
                    <a:p>
                      <a:pPr algn="ctr">
                        <a:spcBef>
                          <a:spcPts val="400"/>
                        </a:spcBef>
                        <a:defRPr sz="1800"/>
                      </a:pPr>
                      <a:r>
                        <a:rPr>
                          <a:latin typeface="Seravek"/>
                          <a:ea typeface="Seravek"/>
                          <a:cs typeface="Seravek"/>
                          <a:sym typeface="Seravek"/>
                        </a:rPr>
                        <a:t>Phonologically contrastive</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tc gridSpan="2">
                  <a:txBody>
                    <a:bodyPr/>
                    <a:lstStyle/>
                    <a:p>
                      <a:pPr algn="ctr">
                        <a:spcBef>
                          <a:spcPts val="400"/>
                        </a:spcBef>
                        <a:defRPr sz="1800"/>
                      </a:pPr>
                      <a:r>
                        <a:rPr>
                          <a:latin typeface="Seravek"/>
                          <a:ea typeface="Seravek"/>
                          <a:cs typeface="Seravek"/>
                          <a:sym typeface="Seravek"/>
                        </a:rPr>
                        <a:t>Yes</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tc hMerge="1">
                  <a:txBody>
                    <a:bodyPr/>
                    <a:lstStyle/>
                    <a:p>
                      <a:endParaRPr lang="en-US"/>
                    </a:p>
                  </a:txBody>
                  <a:tcPr/>
                </a:tc>
                <a:tc>
                  <a:txBody>
                    <a:bodyPr/>
                    <a:lstStyle/>
                    <a:p>
                      <a:pPr algn="ctr">
                        <a:spcBef>
                          <a:spcPts val="400"/>
                        </a:spcBef>
                        <a:defRPr sz="1800"/>
                      </a:pPr>
                      <a:r>
                        <a:rPr>
                          <a:latin typeface="Seravek"/>
                          <a:ea typeface="Seravek"/>
                          <a:cs typeface="Seravek"/>
                          <a:sym typeface="Seravek"/>
                        </a:rPr>
                        <a:t>No</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extLst>
                  <a:ext uri="{0D108BD9-81ED-4DB2-BD59-A6C34878D82A}">
                    <a16:rowId xmlns:a16="http://schemas.microsoft.com/office/drawing/2014/main" val="10001"/>
                  </a:ext>
                </a:extLst>
              </a:tr>
              <a:tr h="344458">
                <a:tc>
                  <a:txBody>
                    <a:bodyPr/>
                    <a:lstStyle/>
                    <a:p>
                      <a:pPr algn="ctr">
                        <a:spcBef>
                          <a:spcPts val="400"/>
                        </a:spcBef>
                        <a:defRPr sz="1800"/>
                      </a:pPr>
                      <a:r>
                        <a:rPr>
                          <a:latin typeface="Seravek"/>
                          <a:ea typeface="Seravek"/>
                          <a:cs typeface="Seravek"/>
                          <a:sym typeface="Seravek"/>
                        </a:rPr>
                        <a:t>Acoustic correlates</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tc>
                  <a:txBody>
                    <a:bodyPr/>
                    <a:lstStyle/>
                    <a:p>
                      <a:pPr algn="ctr">
                        <a:spcBef>
                          <a:spcPts val="400"/>
                        </a:spcBef>
                        <a:defRPr sz="1800"/>
                      </a:pPr>
                      <a:r>
                        <a:rPr>
                          <a:latin typeface="Seravek"/>
                          <a:ea typeface="Seravek"/>
                          <a:cs typeface="Seravek"/>
                          <a:sym typeface="Seravek"/>
                        </a:rPr>
                        <a:t>pitch height, intensity, loudness</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tc gridSpan="2">
                  <a:txBody>
                    <a:bodyPr/>
                    <a:lstStyle/>
                    <a:p>
                      <a:pPr algn="ctr">
                        <a:defRPr sz="1800"/>
                      </a:pPr>
                      <a:r>
                        <a:rPr>
                          <a:latin typeface="Seravek"/>
                          <a:ea typeface="Seravek"/>
                          <a:cs typeface="Seravek"/>
                          <a:sym typeface="Seravek"/>
                        </a:rPr>
                        <a:t>pitch height, duration/quality</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tc hMerge="1">
                  <a:txBody>
                    <a:bodyPr/>
                    <a:lstStyle/>
                    <a:p>
                      <a:endParaRPr lang="en-US"/>
                    </a:p>
                  </a:txBody>
                  <a:tcPr/>
                </a:tc>
                <a:extLst>
                  <a:ext uri="{0D108BD9-81ED-4DB2-BD59-A6C34878D82A}">
                    <a16:rowId xmlns:a16="http://schemas.microsoft.com/office/drawing/2014/main" val="10002"/>
                  </a:ext>
                </a:extLst>
              </a:tr>
              <a:tr h="344458">
                <a:tc>
                  <a:txBody>
                    <a:bodyPr/>
                    <a:lstStyle/>
                    <a:p>
                      <a:pPr algn="ctr">
                        <a:spcBef>
                          <a:spcPts val="400"/>
                        </a:spcBef>
                        <a:defRPr sz="1800"/>
                      </a:pPr>
                      <a:r>
                        <a:rPr>
                          <a:latin typeface="Seravek"/>
                          <a:ea typeface="Seravek"/>
                          <a:cs typeface="Seravek"/>
                          <a:sym typeface="Seravek"/>
                        </a:rPr>
                        <a:t>Coexists with tones</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tc gridSpan="2">
                  <a:txBody>
                    <a:bodyPr/>
                    <a:lstStyle/>
                    <a:p>
                      <a:pPr algn="ctr">
                        <a:spcBef>
                          <a:spcPts val="400"/>
                        </a:spcBef>
                        <a:defRPr sz="1800"/>
                      </a:pPr>
                      <a:r>
                        <a:rPr>
                          <a:latin typeface="Seravek"/>
                          <a:ea typeface="Seravek"/>
                          <a:cs typeface="Seravek"/>
                          <a:sym typeface="Seravek"/>
                        </a:rPr>
                        <a:t>No</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tc hMerge="1">
                  <a:txBody>
                    <a:bodyPr/>
                    <a:lstStyle/>
                    <a:p>
                      <a:endParaRPr lang="en-US"/>
                    </a:p>
                  </a:txBody>
                  <a:tcPr/>
                </a:tc>
                <a:tc>
                  <a:txBody>
                    <a:bodyPr/>
                    <a:lstStyle/>
                    <a:p>
                      <a:pPr algn="ctr">
                        <a:defRPr sz="1800"/>
                      </a:pPr>
                      <a:r>
                        <a:t>Yes (pitch contour)</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extLst>
                  <a:ext uri="{0D108BD9-81ED-4DB2-BD59-A6C34878D82A}">
                    <a16:rowId xmlns:a16="http://schemas.microsoft.com/office/drawing/2014/main" val="10003"/>
                  </a:ext>
                </a:extLst>
              </a:tr>
              <a:tr h="571467">
                <a:tc>
                  <a:txBody>
                    <a:bodyPr/>
                    <a:lstStyle/>
                    <a:p>
                      <a:pPr algn="ctr">
                        <a:spcBef>
                          <a:spcPts val="400"/>
                        </a:spcBef>
                        <a:defRPr sz="1800"/>
                      </a:pPr>
                      <a:r>
                        <a:rPr>
                          <a:latin typeface="Seravek"/>
                          <a:ea typeface="Seravek"/>
                          <a:cs typeface="Seravek"/>
                          <a:sym typeface="Seravek"/>
                        </a:rPr>
                        <a:t>Frequency</a:t>
                      </a:r>
                    </a:p>
                  </a:txBody>
                  <a:tcPr marL="34274" marR="34274" marT="34274" marB="34274" anchor="ctr" horzOverflow="overflow">
                    <a:lnL w="28575">
                      <a:solidFill>
                        <a:srgbClr val="000000"/>
                      </a:solidFill>
                    </a:lnL>
                    <a:lnR w="28575">
                      <a:solidFill>
                        <a:srgbClr val="000000"/>
                      </a:solidFill>
                    </a:lnR>
                    <a:lnT w="12700">
                      <a:solidFill>
                        <a:srgbClr val="000000"/>
                      </a:solidFill>
                    </a:lnT>
                    <a:lnB w="12700">
                      <a:solidFill>
                        <a:srgbClr val="000000"/>
                      </a:solidFill>
                    </a:lnB>
                    <a:solidFill>
                      <a:schemeClr val="accent3">
                        <a:lumOff val="44000"/>
                      </a:schemeClr>
                    </a:solidFill>
                  </a:tcPr>
                </a:tc>
                <a:tc gridSpan="2">
                  <a:txBody>
                    <a:bodyPr/>
                    <a:lstStyle/>
                    <a:p>
                      <a:pPr algn="ctr">
                        <a:spcBef>
                          <a:spcPts val="400"/>
                        </a:spcBef>
                        <a:defRPr sz="1800"/>
                      </a:pPr>
                      <a:r>
                        <a:rPr>
                          <a:latin typeface="Seravek"/>
                          <a:ea typeface="Seravek"/>
                          <a:cs typeface="Seravek"/>
                          <a:sym typeface="Seravek"/>
                        </a:rPr>
                        <a:t>“canTÓ” less frequent than ”CANta”</a:t>
                      </a:r>
                    </a:p>
                  </a:txBody>
                  <a:tcPr marL="34274" marR="34274" marT="34274" marB="34274" anchor="ctr" horzOverflow="overflow">
                    <a:lnL w="28575">
                      <a:solidFill>
                        <a:srgbClr val="000000"/>
                      </a:solidFill>
                    </a:lnL>
                    <a:lnR w="28575">
                      <a:solidFill>
                        <a:srgbClr val="000000"/>
                      </a:solidFill>
                      <a:prstDash val="sysDash"/>
                    </a:lnR>
                    <a:lnT w="12700">
                      <a:solidFill>
                        <a:srgbClr val="000000"/>
                      </a:solidFill>
                    </a:lnT>
                    <a:lnB w="12700">
                      <a:solidFill>
                        <a:srgbClr val="000000"/>
                      </a:solidFill>
                    </a:lnB>
                    <a:solidFill>
                      <a:schemeClr val="accent3">
                        <a:lumOff val="44000"/>
                      </a:schemeClr>
                    </a:solidFill>
                  </a:tcPr>
                </a:tc>
                <a:tc hMerge="1">
                  <a:txBody>
                    <a:bodyPr/>
                    <a:lstStyle/>
                    <a:p>
                      <a:endParaRPr lang="en-US"/>
                    </a:p>
                  </a:txBody>
                  <a:tcPr/>
                </a:tc>
                <a:tc>
                  <a:txBody>
                    <a:bodyPr/>
                    <a:lstStyle/>
                    <a:p>
                      <a:pPr algn="ctr">
                        <a:spcBef>
                          <a:spcPts val="400"/>
                        </a:spcBef>
                        <a:defRPr sz="1800"/>
                      </a:pPr>
                      <a:r>
                        <a:rPr>
                          <a:latin typeface="Seravek"/>
                          <a:ea typeface="Seravek"/>
                          <a:cs typeface="Seravek"/>
                          <a:sym typeface="Seravek"/>
                        </a:rPr>
                        <a:t>Falling tone most common</a:t>
                      </a:r>
                    </a:p>
                  </a:txBody>
                  <a:tcPr marL="34274" marR="34274" marT="34274" marB="34274" anchor="ctr" horzOverflow="overflow">
                    <a:lnL w="28575">
                      <a:solidFill>
                        <a:srgbClr val="000000"/>
                      </a:solidFill>
                      <a:prstDash val="sysDash"/>
                    </a:lnL>
                    <a:lnR w="28575">
                      <a:solidFill>
                        <a:srgbClr val="000000"/>
                      </a:solidFill>
                    </a:lnR>
                    <a:lnT w="12700">
                      <a:solidFill>
                        <a:srgbClr val="000000"/>
                      </a:solidFill>
                    </a:lnT>
                    <a:lnB w="12700">
                      <a:solidFill>
                        <a:srgbClr val="000000"/>
                      </a:solidFill>
                    </a:lnB>
                    <a:solidFill>
                      <a:schemeClr val="accent3">
                        <a:lumOff val="44000"/>
                      </a:schemeClr>
                    </a:solidFill>
                  </a:tcPr>
                </a:tc>
                <a:extLst>
                  <a:ext uri="{0D108BD9-81ED-4DB2-BD59-A6C34878D82A}">
                    <a16:rowId xmlns:a16="http://schemas.microsoft.com/office/drawing/2014/main" val="10004"/>
                  </a:ext>
                </a:extLst>
              </a:tr>
            </a:tbl>
          </a:graphicData>
        </a:graphic>
      </p:graphicFrame>
      <p:sp>
        <p:nvSpPr>
          <p:cNvPr id="173" name="Rectangle 12"/>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174" name="Slide Number Placeholder 3"/>
          <p:cNvSpPr txBox="1">
            <a:spLocks noGrp="1"/>
          </p:cNvSpPr>
          <p:nvPr>
            <p:ph type="sldNum" sz="quarter" idx="2"/>
          </p:nvPr>
        </p:nvSpPr>
        <p:spPr>
          <a:xfrm>
            <a:off x="8820917" y="96602"/>
            <a:ext cx="273656" cy="264256"/>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rPr/>
              <a:t>10</a:t>
            </a:fld>
            <a:endParaRP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8"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Participants</a:t>
            </a:r>
          </a:p>
        </p:txBody>
      </p:sp>
      <p:sp>
        <p:nvSpPr>
          <p:cNvPr id="179" name="Content Placeholder 2"/>
          <p:cNvSpPr txBox="1">
            <a:spLocks noGrp="1"/>
          </p:cNvSpPr>
          <p:nvPr>
            <p:ph type="body" idx="1"/>
          </p:nvPr>
        </p:nvSpPr>
        <p:spPr>
          <a:xfrm>
            <a:off x="457200" y="1393649"/>
            <a:ext cx="8229600" cy="3184853"/>
          </a:xfrm>
          <a:prstGeom prst="rect">
            <a:avLst/>
          </a:prstGeom>
        </p:spPr>
        <p:txBody>
          <a:bodyPr/>
          <a:lstStyle/>
          <a:p>
            <a:pPr>
              <a:defRPr>
                <a:latin typeface="Seravek"/>
                <a:ea typeface="Seravek"/>
                <a:cs typeface="Seravek"/>
                <a:sym typeface="Seravek"/>
              </a:defRPr>
            </a:pPr>
            <a:r>
              <a:t>30 native Spanish speakers</a:t>
            </a:r>
          </a:p>
          <a:p>
            <a:pPr>
              <a:defRPr>
                <a:latin typeface="Seravek"/>
                <a:ea typeface="Seravek"/>
                <a:cs typeface="Seravek"/>
                <a:sym typeface="Seravek"/>
              </a:defRPr>
            </a:pPr>
            <a:r>
              <a:t>65/61 English-speaking learners of L2 Spanish </a:t>
            </a:r>
          </a:p>
          <a:p>
            <a:pPr marL="742950" lvl="1" indent="-285750">
              <a:spcBef>
                <a:spcPts val="400"/>
              </a:spcBef>
              <a:defRPr sz="1800">
                <a:latin typeface="Seravek"/>
                <a:ea typeface="Seravek"/>
                <a:cs typeface="Seravek"/>
                <a:sym typeface="Seravek"/>
              </a:defRPr>
            </a:pPr>
            <a:r>
              <a:t>Intermediate</a:t>
            </a:r>
          </a:p>
          <a:p>
            <a:pPr marL="742950" lvl="1" indent="-285750">
              <a:spcBef>
                <a:spcPts val="400"/>
              </a:spcBef>
              <a:defRPr sz="1800">
                <a:latin typeface="Seravek"/>
                <a:ea typeface="Seravek"/>
                <a:cs typeface="Seravek"/>
                <a:sym typeface="Seravek"/>
              </a:defRPr>
            </a:pPr>
            <a:r>
              <a:t>Advanced</a:t>
            </a:r>
          </a:p>
          <a:p>
            <a:pPr>
              <a:defRPr>
                <a:latin typeface="Seravek"/>
                <a:ea typeface="Seravek"/>
                <a:cs typeface="Seravek"/>
                <a:sym typeface="Seravek"/>
              </a:defRPr>
            </a:pPr>
            <a:r>
              <a:t>64 Mandarin-speaking learners of L2 Spanish </a:t>
            </a:r>
          </a:p>
          <a:p>
            <a:pPr marL="742950" lvl="1" indent="-285750">
              <a:spcBef>
                <a:spcPts val="400"/>
              </a:spcBef>
              <a:defRPr sz="1800">
                <a:latin typeface="Seravek"/>
                <a:ea typeface="Seravek"/>
                <a:cs typeface="Seravek"/>
                <a:sym typeface="Seravek"/>
              </a:defRPr>
            </a:pPr>
            <a:r>
              <a:t>Intermediate</a:t>
            </a:r>
          </a:p>
          <a:p>
            <a:pPr marL="742950" lvl="1" indent="-285750">
              <a:spcBef>
                <a:spcPts val="400"/>
              </a:spcBef>
              <a:defRPr sz="1800">
                <a:latin typeface="Seravek"/>
                <a:ea typeface="Seravek"/>
                <a:cs typeface="Seravek"/>
                <a:sym typeface="Seravek"/>
              </a:defRPr>
            </a:pPr>
            <a:r>
              <a:t>Advanced</a:t>
            </a:r>
          </a:p>
        </p:txBody>
      </p:sp>
      <p:sp>
        <p:nvSpPr>
          <p:cNvPr id="180" name="Rectangle 4"/>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181" name="Slide Number Placeholder 3"/>
          <p:cNvSpPr txBox="1">
            <a:spLocks noGrp="1"/>
          </p:cNvSpPr>
          <p:nvPr>
            <p:ph type="sldNum" sz="quarter" idx="2"/>
          </p:nvPr>
        </p:nvSpPr>
        <p:spPr>
          <a:xfrm>
            <a:off x="8424455" y="4730386"/>
            <a:ext cx="262345"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11</a:t>
            </a:fld>
            <a:endParaRP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3"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Materials</a:t>
            </a:r>
          </a:p>
        </p:txBody>
      </p:sp>
      <p:sp>
        <p:nvSpPr>
          <p:cNvPr id="184" name="Content Placeholder 2"/>
          <p:cNvSpPr txBox="1">
            <a:spLocks noGrp="1"/>
          </p:cNvSpPr>
          <p:nvPr>
            <p:ph type="body" idx="1"/>
          </p:nvPr>
        </p:nvSpPr>
        <p:spPr>
          <a:xfrm>
            <a:off x="457200" y="1393649"/>
            <a:ext cx="8229600" cy="3184853"/>
          </a:xfrm>
          <a:prstGeom prst="rect">
            <a:avLst/>
          </a:prstGeom>
        </p:spPr>
        <p:txBody>
          <a:bodyPr/>
          <a:lstStyle/>
          <a:p>
            <a:pPr>
              <a:defRPr>
                <a:latin typeface="Seravek"/>
                <a:ea typeface="Seravek"/>
                <a:cs typeface="Seravek"/>
                <a:sym typeface="Seravek"/>
              </a:defRPr>
            </a:pPr>
            <a:r>
              <a:t>Spanish proficiency test</a:t>
            </a:r>
          </a:p>
          <a:p>
            <a:pPr>
              <a:defRPr>
                <a:latin typeface="Seravek"/>
                <a:ea typeface="Seravek"/>
                <a:cs typeface="Seravek"/>
                <a:sym typeface="Seravek"/>
              </a:defRPr>
            </a:pPr>
            <a:r>
              <a:t>Sociolinguistic background questionnaire</a:t>
            </a:r>
          </a:p>
          <a:p>
            <a:pPr>
              <a:defRPr>
                <a:latin typeface="Seravek"/>
                <a:ea typeface="Seravek"/>
                <a:cs typeface="Seravek"/>
                <a:sym typeface="Seravek"/>
              </a:defRPr>
            </a:pPr>
            <a:r>
              <a:t>Spanish use questionnaire</a:t>
            </a:r>
          </a:p>
          <a:p>
            <a:pPr>
              <a:defRPr>
                <a:latin typeface="Seravek"/>
                <a:ea typeface="Seravek"/>
                <a:cs typeface="Seravek"/>
                <a:sym typeface="Seravek"/>
              </a:defRPr>
            </a:pPr>
            <a:r>
              <a:t>Eye-tracking task </a:t>
            </a:r>
          </a:p>
          <a:p>
            <a:pPr marL="0" lvl="2" indent="800100">
              <a:spcBef>
                <a:spcPts val="400"/>
              </a:spcBef>
              <a:buSzTx/>
              <a:buNone/>
              <a:defRPr sz="1800">
                <a:latin typeface="Seravek"/>
                <a:ea typeface="Seravek"/>
                <a:cs typeface="Seravek"/>
                <a:sym typeface="Seravek"/>
              </a:defRPr>
            </a:pPr>
            <a:r>
              <a:t>100 sentences: 4 practice + 80 fillers + 16 experimental</a:t>
            </a:r>
          </a:p>
        </p:txBody>
      </p:sp>
      <p:graphicFrame>
        <p:nvGraphicFramePr>
          <p:cNvPr id="185" name="Table 5"/>
          <p:cNvGraphicFramePr/>
          <p:nvPr/>
        </p:nvGraphicFramePr>
        <p:xfrm>
          <a:off x="1277956" y="3481254"/>
          <a:ext cx="6595431" cy="1112520"/>
        </p:xfrm>
        <a:graphic>
          <a:graphicData uri="http://schemas.openxmlformats.org/drawingml/2006/table">
            <a:tbl>
              <a:tblPr firstRow="1" bandRow="1">
                <a:tableStyleId>{4C3C2611-4C71-4FC5-86AE-919BDF0F9419}</a:tableStyleId>
              </a:tblPr>
              <a:tblGrid>
                <a:gridCol w="2198477">
                  <a:extLst>
                    <a:ext uri="{9D8B030D-6E8A-4147-A177-3AD203B41FA5}">
                      <a16:colId xmlns:a16="http://schemas.microsoft.com/office/drawing/2014/main" val="20000"/>
                    </a:ext>
                  </a:extLst>
                </a:gridCol>
                <a:gridCol w="2198477">
                  <a:extLst>
                    <a:ext uri="{9D8B030D-6E8A-4147-A177-3AD203B41FA5}">
                      <a16:colId xmlns:a16="http://schemas.microsoft.com/office/drawing/2014/main" val="20001"/>
                    </a:ext>
                  </a:extLst>
                </a:gridCol>
                <a:gridCol w="2198477">
                  <a:extLst>
                    <a:ext uri="{9D8B030D-6E8A-4147-A177-3AD203B41FA5}">
                      <a16:colId xmlns:a16="http://schemas.microsoft.com/office/drawing/2014/main" val="20002"/>
                    </a:ext>
                  </a:extLst>
                </a:gridCol>
              </a:tblGrid>
              <a:tr h="370840">
                <a:tc>
                  <a:txBody>
                    <a:bodyPr/>
                    <a:lstStyle/>
                    <a:p>
                      <a:pPr>
                        <a:defRPr sz="1800" b="0">
                          <a:solidFill>
                            <a:srgbClr val="000000"/>
                          </a:solidFill>
                        </a:defRPr>
                      </a:pPr>
                      <a:r>
                        <a:rPr b="1">
                          <a:solidFill>
                            <a:schemeClr val="accent3">
                              <a:lumOff val="44000"/>
                            </a:schemeClr>
                          </a:solidFill>
                          <a:latin typeface="Seravek"/>
                          <a:ea typeface="Seravek"/>
                          <a:cs typeface="Seravek"/>
                          <a:sym typeface="Seravek"/>
                        </a:rPr>
                        <a:t>Stress</a:t>
                      </a:r>
                    </a:p>
                  </a:txBody>
                  <a:tcPr marL="45720" marR="45720" horzOverflow="overflow">
                    <a:solidFill>
                      <a:srgbClr val="808080"/>
                    </a:solidFill>
                  </a:tcPr>
                </a:tc>
                <a:tc>
                  <a:txBody>
                    <a:bodyPr/>
                    <a:lstStyle/>
                    <a:p>
                      <a:pPr>
                        <a:defRPr sz="1800" b="0">
                          <a:solidFill>
                            <a:srgbClr val="000000"/>
                          </a:solidFill>
                        </a:defRPr>
                      </a:pPr>
                      <a:r>
                        <a:rPr b="1">
                          <a:solidFill>
                            <a:schemeClr val="accent3">
                              <a:lumOff val="44000"/>
                            </a:schemeClr>
                          </a:solidFill>
                          <a:latin typeface="Seravek"/>
                          <a:ea typeface="Seravek"/>
                          <a:cs typeface="Seravek"/>
                          <a:sym typeface="Seravek"/>
                        </a:rPr>
                        <a:t>Tense</a:t>
                      </a:r>
                    </a:p>
                  </a:txBody>
                  <a:tcPr marL="45720" marR="45720" horzOverflow="overflow">
                    <a:solidFill>
                      <a:srgbClr val="808080"/>
                    </a:solidFill>
                  </a:tcPr>
                </a:tc>
                <a:tc>
                  <a:txBody>
                    <a:bodyPr/>
                    <a:lstStyle/>
                    <a:p>
                      <a:pPr>
                        <a:defRPr sz="1800" b="0">
                          <a:solidFill>
                            <a:srgbClr val="000000"/>
                          </a:solidFill>
                        </a:defRPr>
                      </a:pPr>
                      <a:r>
                        <a:rPr b="1">
                          <a:solidFill>
                            <a:schemeClr val="accent3">
                              <a:lumOff val="44000"/>
                            </a:schemeClr>
                          </a:solidFill>
                          <a:latin typeface="Seravek"/>
                          <a:ea typeface="Seravek"/>
                          <a:cs typeface="Seravek"/>
                          <a:sym typeface="Seravek"/>
                        </a:rPr>
                        <a:t>Example</a:t>
                      </a:r>
                    </a:p>
                  </a:txBody>
                  <a:tcPr marL="45720" marR="45720" horzOverflow="overflow">
                    <a:solidFill>
                      <a:srgbClr val="808080"/>
                    </a:solidFill>
                  </a:tcPr>
                </a:tc>
                <a:extLst>
                  <a:ext uri="{0D108BD9-81ED-4DB2-BD59-A6C34878D82A}">
                    <a16:rowId xmlns:a16="http://schemas.microsoft.com/office/drawing/2014/main" val="10000"/>
                  </a:ext>
                </a:extLst>
              </a:tr>
              <a:tr h="370840">
                <a:tc>
                  <a:txBody>
                    <a:bodyPr/>
                    <a:lstStyle/>
                    <a:p>
                      <a:pPr>
                        <a:defRPr sz="1800">
                          <a:latin typeface="Seravek"/>
                          <a:ea typeface="Seravek"/>
                          <a:cs typeface="Seravek"/>
                          <a:sym typeface="Seravek"/>
                        </a:defRPr>
                      </a:pPr>
                      <a:r>
                        <a:t>1</a:t>
                      </a:r>
                      <a:r>
                        <a:rPr baseline="30000"/>
                        <a:t>st</a:t>
                      </a:r>
                      <a:r>
                        <a:t> syllable stressed</a:t>
                      </a:r>
                    </a:p>
                  </a:txBody>
                  <a:tcPr marL="45720" marR="45720" horzOverflow="overflow"/>
                </a:tc>
                <a:tc>
                  <a:txBody>
                    <a:bodyPr/>
                    <a:lstStyle/>
                    <a:p>
                      <a:pPr>
                        <a:defRPr sz="1800"/>
                      </a:pPr>
                      <a:r>
                        <a:rPr>
                          <a:latin typeface="Seravek"/>
                          <a:ea typeface="Seravek"/>
                          <a:cs typeface="Seravek"/>
                          <a:sym typeface="Seravek"/>
                        </a:rPr>
                        <a:t>Present</a:t>
                      </a:r>
                    </a:p>
                  </a:txBody>
                  <a:tcPr marL="45720" marR="45720" horzOverflow="overflow"/>
                </a:tc>
                <a:tc>
                  <a:txBody>
                    <a:bodyPr/>
                    <a:lstStyle/>
                    <a:p>
                      <a:pPr>
                        <a:defRPr sz="1800">
                          <a:latin typeface="Seravek"/>
                          <a:ea typeface="Seravek"/>
                          <a:cs typeface="Seravek"/>
                          <a:sym typeface="Seravek"/>
                        </a:defRPr>
                      </a:pPr>
                      <a:r>
                        <a:t>CAN.t</a:t>
                      </a:r>
                      <a:r>
                        <a:rPr u="sng"/>
                        <a:t>a</a:t>
                      </a:r>
                    </a:p>
                  </a:txBody>
                  <a:tcPr marL="45720" marR="45720" horzOverflow="overflow"/>
                </a:tc>
                <a:extLst>
                  <a:ext uri="{0D108BD9-81ED-4DB2-BD59-A6C34878D82A}">
                    <a16:rowId xmlns:a16="http://schemas.microsoft.com/office/drawing/2014/main" val="10001"/>
                  </a:ext>
                </a:extLst>
              </a:tr>
              <a:tr h="370840">
                <a:tc>
                  <a:txBody>
                    <a:bodyPr/>
                    <a:lstStyle/>
                    <a:p>
                      <a:pPr>
                        <a:defRPr sz="1800">
                          <a:latin typeface="Seravek"/>
                          <a:ea typeface="Seravek"/>
                          <a:cs typeface="Seravek"/>
                          <a:sym typeface="Seravek"/>
                        </a:defRPr>
                      </a:pPr>
                      <a:r>
                        <a:t>2</a:t>
                      </a:r>
                      <a:r>
                        <a:rPr baseline="30000"/>
                        <a:t>nd</a:t>
                      </a:r>
                      <a:r>
                        <a:t> syllable stressed</a:t>
                      </a:r>
                    </a:p>
                  </a:txBody>
                  <a:tcPr marL="45720" marR="45720" horzOverflow="overflow"/>
                </a:tc>
                <a:tc>
                  <a:txBody>
                    <a:bodyPr/>
                    <a:lstStyle/>
                    <a:p>
                      <a:pPr>
                        <a:defRPr sz="1800"/>
                      </a:pPr>
                      <a:r>
                        <a:rPr>
                          <a:latin typeface="Seravek"/>
                          <a:ea typeface="Seravek"/>
                          <a:cs typeface="Seravek"/>
                          <a:sym typeface="Seravek"/>
                        </a:rPr>
                        <a:t>Preterit</a:t>
                      </a:r>
                    </a:p>
                  </a:txBody>
                  <a:tcPr marL="45720" marR="45720" horzOverflow="overflow"/>
                </a:tc>
                <a:tc>
                  <a:txBody>
                    <a:bodyPr/>
                    <a:lstStyle/>
                    <a:p>
                      <a:pPr>
                        <a:defRPr sz="1800">
                          <a:latin typeface="Seravek"/>
                          <a:ea typeface="Seravek"/>
                          <a:cs typeface="Seravek"/>
                          <a:sym typeface="Seravek"/>
                        </a:defRPr>
                      </a:pPr>
                      <a:r>
                        <a:t>can.T</a:t>
                      </a:r>
                      <a:r>
                        <a:rPr u="sng"/>
                        <a:t>Ó</a:t>
                      </a:r>
                    </a:p>
                  </a:txBody>
                  <a:tcPr marL="45720" marR="45720" horzOverflow="overflow"/>
                </a:tc>
                <a:extLst>
                  <a:ext uri="{0D108BD9-81ED-4DB2-BD59-A6C34878D82A}">
                    <a16:rowId xmlns:a16="http://schemas.microsoft.com/office/drawing/2014/main" val="10002"/>
                  </a:ext>
                </a:extLst>
              </a:tr>
            </a:tbl>
          </a:graphicData>
        </a:graphic>
      </p:graphicFrame>
      <p:sp>
        <p:nvSpPr>
          <p:cNvPr id="186" name="Rectangle 6"/>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187" name="Slide Number Placeholder 3"/>
          <p:cNvSpPr txBox="1">
            <a:spLocks noGrp="1"/>
          </p:cNvSpPr>
          <p:nvPr>
            <p:ph type="sldNum" sz="quarter" idx="2"/>
          </p:nvPr>
        </p:nvSpPr>
        <p:spPr>
          <a:xfrm>
            <a:off x="8413144" y="4730386"/>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12</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0"/>
                                  </p:stCondLst>
                                  <p:iterate>
                                    <p:tmAbs val="0"/>
                                  </p:iterate>
                                  <p:childTnLst>
                                    <p:set>
                                      <p:cBhvr>
                                        <p:cTn id="6" fill="hold"/>
                                        <p:tgtEl>
                                          <p:spTgt spid="18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5" grpId="1" animBg="1" advAuto="0"/>
    </p:bld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89" name="Rectangle 6"/>
          <p:cNvSpPr/>
          <p:nvPr/>
        </p:nvSpPr>
        <p:spPr>
          <a:xfrm>
            <a:off x="7159283" y="19346"/>
            <a:ext cx="1973634" cy="919862"/>
          </a:xfrm>
          <a:prstGeom prst="rect">
            <a:avLst/>
          </a:prstGeom>
          <a:solidFill>
            <a:srgbClr val="000000"/>
          </a:solidFill>
          <a:ln w="25400">
            <a:solidFill>
              <a:srgbClr val="000000"/>
            </a:solidFill>
          </a:ln>
        </p:spPr>
        <p:txBody>
          <a:bodyPr lIns="45719" rIns="45719" anchor="ctr"/>
          <a:lstStyle/>
          <a:p>
            <a:pPr algn="ctr">
              <a:defRPr>
                <a:solidFill>
                  <a:schemeClr val="accent3">
                    <a:lumOff val="44000"/>
                  </a:schemeClr>
                </a:solidFill>
              </a:defRPr>
            </a:pPr>
            <a:endParaRPr/>
          </a:p>
        </p:txBody>
      </p:sp>
      <p:sp>
        <p:nvSpPr>
          <p:cNvPr id="190" name="Rectangle 3"/>
          <p:cNvSpPr/>
          <p:nvPr/>
        </p:nvSpPr>
        <p:spPr>
          <a:xfrm>
            <a:off x="10633" y="37069"/>
            <a:ext cx="1973635" cy="919862"/>
          </a:xfrm>
          <a:prstGeom prst="rect">
            <a:avLst/>
          </a:prstGeom>
          <a:solidFill>
            <a:srgbClr val="000000"/>
          </a:solidFill>
          <a:ln w="25400">
            <a:solidFill>
              <a:srgbClr val="000000"/>
            </a:solidFill>
          </a:ln>
        </p:spPr>
        <p:txBody>
          <a:bodyPr lIns="45719" rIns="45719" anchor="ctr"/>
          <a:lstStyle/>
          <a:p>
            <a:pPr algn="ctr">
              <a:defRPr>
                <a:solidFill>
                  <a:schemeClr val="accent3">
                    <a:lumOff val="44000"/>
                  </a:schemeClr>
                </a:solidFill>
              </a:defRPr>
            </a:pPr>
            <a:endParaRPr/>
          </a:p>
        </p:txBody>
      </p:sp>
      <p:pic>
        <p:nvPicPr>
          <p:cNvPr id="191" name="Picture 1" descr="Picture 1"/>
          <p:cNvPicPr>
            <a:picLocks noChangeAspect="1"/>
          </p:cNvPicPr>
          <p:nvPr/>
        </p:nvPicPr>
        <p:blipFill>
          <a:blip r:embed="rId2"/>
          <a:stretch>
            <a:fillRect/>
          </a:stretch>
        </p:blipFill>
        <p:spPr>
          <a:xfrm>
            <a:off x="531748" y="12742"/>
            <a:ext cx="7981648" cy="5143501"/>
          </a:xfrm>
          <a:prstGeom prst="rect">
            <a:avLst/>
          </a:prstGeom>
          <a:ln w="12700">
            <a:miter lim="400000"/>
          </a:ln>
        </p:spPr>
      </p:pic>
      <p:sp>
        <p:nvSpPr>
          <p:cNvPr id="192" name="Oval 4"/>
          <p:cNvSpPr/>
          <p:nvPr/>
        </p:nvSpPr>
        <p:spPr>
          <a:xfrm rot="21068434">
            <a:off x="5513892" y="1432167"/>
            <a:ext cx="352137" cy="502583"/>
          </a:xfrm>
          <a:prstGeom prst="ellipse">
            <a:avLst/>
          </a:prstGeom>
          <a:solidFill>
            <a:srgbClr val="2B240B"/>
          </a:solidFill>
          <a:ln w="12700">
            <a:miter lim="400000"/>
          </a:ln>
        </p:spPr>
        <p:txBody>
          <a:bodyPr lIns="45719" rIns="45719" anchor="ctr"/>
          <a:lstStyle/>
          <a:p>
            <a:pPr algn="ctr">
              <a:defRPr>
                <a:solidFill>
                  <a:schemeClr val="accent3">
                    <a:lumOff val="44000"/>
                  </a:schemeClr>
                </a:solidFill>
              </a:defRPr>
            </a:pPr>
            <a:endParaRPr/>
          </a:p>
        </p:txBody>
      </p:sp>
      <p:sp>
        <p:nvSpPr>
          <p:cNvPr id="193" name="Slide Number Placeholder 3"/>
          <p:cNvSpPr txBox="1">
            <a:spLocks noGrp="1"/>
          </p:cNvSpPr>
          <p:nvPr>
            <p:ph type="sldNum" sz="quarter" idx="2"/>
          </p:nvPr>
        </p:nvSpPr>
        <p:spPr>
          <a:xfrm>
            <a:off x="8710859" y="4730386"/>
            <a:ext cx="273656"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13</a:t>
            </a:fld>
            <a:endParaRPr/>
          </a:p>
        </p:txBody>
      </p:sp>
    </p:spTree>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195" name="Rectangle 7"/>
          <p:cNvSpPr/>
          <p:nvPr/>
        </p:nvSpPr>
        <p:spPr>
          <a:xfrm>
            <a:off x="10633" y="37069"/>
            <a:ext cx="1973635" cy="919862"/>
          </a:xfrm>
          <a:prstGeom prst="rect">
            <a:avLst/>
          </a:prstGeom>
          <a:solidFill>
            <a:srgbClr val="000000"/>
          </a:solidFill>
          <a:ln w="25400">
            <a:solidFill>
              <a:srgbClr val="000000"/>
            </a:solidFill>
          </a:ln>
        </p:spPr>
        <p:txBody>
          <a:bodyPr lIns="45719" rIns="45719" anchor="ctr"/>
          <a:lstStyle/>
          <a:p>
            <a:pPr algn="ctr">
              <a:defRPr>
                <a:solidFill>
                  <a:schemeClr val="accent3">
                    <a:lumOff val="44000"/>
                  </a:schemeClr>
                </a:solidFill>
              </a:defRPr>
            </a:pPr>
            <a:endParaRPr/>
          </a:p>
        </p:txBody>
      </p:sp>
      <p:sp>
        <p:nvSpPr>
          <p:cNvPr id="196" name="Rectangle 8"/>
          <p:cNvSpPr/>
          <p:nvPr/>
        </p:nvSpPr>
        <p:spPr>
          <a:xfrm>
            <a:off x="7159283" y="19346"/>
            <a:ext cx="1973634" cy="919862"/>
          </a:xfrm>
          <a:prstGeom prst="rect">
            <a:avLst/>
          </a:prstGeom>
          <a:solidFill>
            <a:srgbClr val="000000"/>
          </a:solidFill>
          <a:ln w="25400">
            <a:solidFill>
              <a:srgbClr val="000000"/>
            </a:solidFill>
          </a:ln>
        </p:spPr>
        <p:txBody>
          <a:bodyPr lIns="45719" rIns="45719" anchor="ctr"/>
          <a:lstStyle/>
          <a:p>
            <a:pPr algn="ctr">
              <a:defRPr>
                <a:solidFill>
                  <a:schemeClr val="accent3">
                    <a:lumOff val="44000"/>
                  </a:schemeClr>
                </a:solidFill>
              </a:defRPr>
            </a:pPr>
            <a:endParaRPr/>
          </a:p>
        </p:txBody>
      </p:sp>
      <p:pic>
        <p:nvPicPr>
          <p:cNvPr id="197" name="Picture 2" descr="Picture 2"/>
          <p:cNvPicPr>
            <a:picLocks noChangeAspect="1"/>
          </p:cNvPicPr>
          <p:nvPr/>
        </p:nvPicPr>
        <p:blipFill>
          <a:blip r:embed="rId2"/>
          <a:stretch>
            <a:fillRect/>
          </a:stretch>
        </p:blipFill>
        <p:spPr>
          <a:xfrm>
            <a:off x="520094" y="0"/>
            <a:ext cx="7950909" cy="5143500"/>
          </a:xfrm>
          <a:prstGeom prst="rect">
            <a:avLst/>
          </a:prstGeom>
          <a:ln w="12700">
            <a:miter lim="400000"/>
          </a:ln>
        </p:spPr>
      </p:pic>
      <p:sp>
        <p:nvSpPr>
          <p:cNvPr id="198" name="Oval 3"/>
          <p:cNvSpPr/>
          <p:nvPr/>
        </p:nvSpPr>
        <p:spPr>
          <a:xfrm rot="21068434">
            <a:off x="5498412" y="1414699"/>
            <a:ext cx="352137" cy="502583"/>
          </a:xfrm>
          <a:prstGeom prst="ellipse">
            <a:avLst/>
          </a:prstGeom>
          <a:solidFill>
            <a:srgbClr val="2B240B"/>
          </a:solidFill>
          <a:ln w="12700">
            <a:miter lim="400000"/>
          </a:ln>
        </p:spPr>
        <p:txBody>
          <a:bodyPr lIns="45719" rIns="45719" anchor="ctr"/>
          <a:lstStyle/>
          <a:p>
            <a:pPr algn="ctr">
              <a:defRPr>
                <a:solidFill>
                  <a:schemeClr val="accent3">
                    <a:lumOff val="44000"/>
                  </a:schemeClr>
                </a:solidFill>
              </a:defRPr>
            </a:pPr>
            <a:endParaRPr/>
          </a:p>
        </p:txBody>
      </p:sp>
      <p:sp>
        <p:nvSpPr>
          <p:cNvPr id="199" name="TextBox 1"/>
          <p:cNvSpPr txBox="1"/>
          <p:nvPr/>
        </p:nvSpPr>
        <p:spPr>
          <a:xfrm>
            <a:off x="1531344" y="1564395"/>
            <a:ext cx="1828801" cy="313394"/>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canta  	   cantó</a:t>
            </a:r>
          </a:p>
        </p:txBody>
      </p:sp>
      <p:sp>
        <p:nvSpPr>
          <p:cNvPr id="200" name="Slide Number Placeholder 3"/>
          <p:cNvSpPr txBox="1">
            <a:spLocks noGrp="1"/>
          </p:cNvSpPr>
          <p:nvPr>
            <p:ph type="sldNum" sz="quarter" idx="2"/>
          </p:nvPr>
        </p:nvSpPr>
        <p:spPr>
          <a:xfrm>
            <a:off x="8565544" y="4882786"/>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14</a:t>
            </a:fld>
            <a:endParaRPr/>
          </a:p>
        </p:txBody>
      </p:sp>
    </p:spTree>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02" name="Rectangle 8"/>
          <p:cNvSpPr/>
          <p:nvPr/>
        </p:nvSpPr>
        <p:spPr>
          <a:xfrm>
            <a:off x="10633" y="37069"/>
            <a:ext cx="1973635" cy="919862"/>
          </a:xfrm>
          <a:prstGeom prst="rect">
            <a:avLst/>
          </a:prstGeom>
          <a:solidFill>
            <a:srgbClr val="000000"/>
          </a:solidFill>
          <a:ln w="25400">
            <a:solidFill>
              <a:srgbClr val="000000"/>
            </a:solidFill>
          </a:ln>
        </p:spPr>
        <p:txBody>
          <a:bodyPr lIns="45719" rIns="45719" anchor="ctr"/>
          <a:lstStyle/>
          <a:p>
            <a:pPr algn="ctr">
              <a:defRPr>
                <a:solidFill>
                  <a:schemeClr val="accent3">
                    <a:lumOff val="44000"/>
                  </a:schemeClr>
                </a:solidFill>
              </a:defRPr>
            </a:pPr>
            <a:endParaRPr/>
          </a:p>
        </p:txBody>
      </p:sp>
      <p:sp>
        <p:nvSpPr>
          <p:cNvPr id="203" name="Rectangle 10"/>
          <p:cNvSpPr/>
          <p:nvPr/>
        </p:nvSpPr>
        <p:spPr>
          <a:xfrm>
            <a:off x="7159283" y="19346"/>
            <a:ext cx="1973634" cy="919862"/>
          </a:xfrm>
          <a:prstGeom prst="rect">
            <a:avLst/>
          </a:prstGeom>
          <a:solidFill>
            <a:srgbClr val="000000"/>
          </a:solidFill>
          <a:ln w="25400">
            <a:solidFill>
              <a:srgbClr val="000000"/>
            </a:solidFill>
          </a:ln>
        </p:spPr>
        <p:txBody>
          <a:bodyPr lIns="45719" rIns="45719" anchor="ctr"/>
          <a:lstStyle/>
          <a:p>
            <a:pPr algn="ctr">
              <a:defRPr>
                <a:solidFill>
                  <a:schemeClr val="accent3">
                    <a:lumOff val="44000"/>
                  </a:schemeClr>
                </a:solidFill>
              </a:defRPr>
            </a:pPr>
            <a:endParaRPr/>
          </a:p>
        </p:txBody>
      </p:sp>
      <p:pic>
        <p:nvPicPr>
          <p:cNvPr id="204" name="Picture 1" descr="Picture 1"/>
          <p:cNvPicPr>
            <a:picLocks noChangeAspect="1"/>
          </p:cNvPicPr>
          <p:nvPr/>
        </p:nvPicPr>
        <p:blipFill>
          <a:blip r:embed="rId4"/>
          <a:stretch>
            <a:fillRect/>
          </a:stretch>
        </p:blipFill>
        <p:spPr>
          <a:xfrm>
            <a:off x="508000" y="23574"/>
            <a:ext cx="7971401" cy="5143501"/>
          </a:xfrm>
          <a:prstGeom prst="rect">
            <a:avLst/>
          </a:prstGeom>
          <a:ln w="12700">
            <a:miter lim="400000"/>
          </a:ln>
        </p:spPr>
      </p:pic>
      <p:sp>
        <p:nvSpPr>
          <p:cNvPr id="205" name="Oval 5"/>
          <p:cNvSpPr/>
          <p:nvPr/>
        </p:nvSpPr>
        <p:spPr>
          <a:xfrm rot="21068434">
            <a:off x="5486053" y="1443529"/>
            <a:ext cx="352137" cy="502583"/>
          </a:xfrm>
          <a:prstGeom prst="ellipse">
            <a:avLst/>
          </a:prstGeom>
          <a:solidFill>
            <a:srgbClr val="2B240B"/>
          </a:solidFill>
          <a:ln w="12700">
            <a:miter lim="400000"/>
          </a:ln>
        </p:spPr>
        <p:txBody>
          <a:bodyPr lIns="45719" rIns="45719" anchor="ctr"/>
          <a:lstStyle/>
          <a:p>
            <a:pPr algn="ctr">
              <a:defRPr>
                <a:solidFill>
                  <a:schemeClr val="accent3">
                    <a:lumOff val="44000"/>
                  </a:schemeClr>
                </a:solidFill>
              </a:defRPr>
            </a:pPr>
            <a:endParaRPr/>
          </a:p>
        </p:txBody>
      </p:sp>
      <p:sp>
        <p:nvSpPr>
          <p:cNvPr id="206" name="TextBox 4"/>
          <p:cNvSpPr txBox="1"/>
          <p:nvPr/>
        </p:nvSpPr>
        <p:spPr>
          <a:xfrm>
            <a:off x="1531344" y="1600424"/>
            <a:ext cx="1828801" cy="313393"/>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1600"/>
            </a:lvl1pPr>
          </a:lstStyle>
          <a:p>
            <a:r>
              <a:t>canta  	   cantó</a:t>
            </a:r>
          </a:p>
        </p:txBody>
      </p:sp>
      <p:sp>
        <p:nvSpPr>
          <p:cNvPr id="207" name="Slide Number Placeholder 3"/>
          <p:cNvSpPr txBox="1">
            <a:spLocks noGrp="1"/>
          </p:cNvSpPr>
          <p:nvPr>
            <p:ph type="sldNum" sz="quarter" idx="2"/>
          </p:nvPr>
        </p:nvSpPr>
        <p:spPr>
          <a:xfrm>
            <a:off x="8498208" y="4730386"/>
            <a:ext cx="273656"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15</a:t>
            </a:fld>
            <a:endParaRPr/>
          </a:p>
        </p:txBody>
      </p:sp>
      <p:pic>
        <p:nvPicPr>
          <p:cNvPr id="208" name="S05_C1.wav" descr="S05_C1.wav"/>
          <p:cNvPicPr>
            <a:picLocks/>
          </p:cNvPicPr>
          <p:nvPr>
            <a:audioFile r:link="rId2"/>
            <p:extLst>
              <p:ext uri="{DAA4B4D4-6D71-4841-9C94-3DE7FCFB9230}">
                <p14:media xmlns:p14="http://schemas.microsoft.com/office/powerpoint/2010/main" r:embed="rId1"/>
              </p:ext>
            </p:extLst>
          </p:nvPr>
        </p:nvPicPr>
        <p:blipFill>
          <a:blip r:embed="rId5"/>
          <a:stretch>
            <a:fillRect/>
          </a:stretch>
        </p:blipFill>
        <p:spPr>
          <a:xfrm>
            <a:off x="3791777" y="432489"/>
            <a:ext cx="1" cy="1"/>
          </a:xfrm>
          <a:prstGeom prst="rect">
            <a:avLst/>
          </a:prstGeom>
          <a:ln w="12700">
            <a:miter lim="400000"/>
          </a:ln>
        </p:spPr>
      </p:pic>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903" fill="hold"/>
                                        <p:tgtEl>
                                          <p:spTgt spid="208"/>
                                        </p:tgtEl>
                                      </p:cBhvr>
                                    </p:cmd>
                                  </p:childTnLst>
                                </p:cTn>
                              </p:par>
                            </p:childTnLst>
                          </p:cTn>
                        </p:par>
                      </p:childTnLst>
                    </p:cTn>
                  </p:par>
                </p:childTnLst>
              </p:cTn>
              <p:prevCondLst>
                <p:cond evt="onPrev" delay="0">
                  <p:tgtEl>
                    <p:sldTgt/>
                  </p:tgtEl>
                </p:cond>
              </p:prevCondLst>
              <p:nextCondLst>
                <p:cond evt="onNext" delay="0">
                  <p:tgtEl>
                    <p:sldTgt/>
                  </p:tgtEl>
                </p:cond>
              </p:nextCondLst>
            </p:seq>
            <p:audio>
              <p:cMediaNode vol="80000" showWhenStopped="0">
                <p:cTn id="7" fill="hold" display="0">
                  <p:stCondLst>
                    <p:cond delay="indefinite"/>
                  </p:stCondLst>
                </p:cTn>
                <p:tgtEl>
                  <p:spTgt spid="208"/>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
        <p:nvSpPr>
          <p:cNvPr id="210" name="Rectangle 8"/>
          <p:cNvSpPr/>
          <p:nvPr/>
        </p:nvSpPr>
        <p:spPr>
          <a:xfrm>
            <a:off x="10633" y="37069"/>
            <a:ext cx="1973635" cy="919862"/>
          </a:xfrm>
          <a:prstGeom prst="rect">
            <a:avLst/>
          </a:prstGeom>
          <a:solidFill>
            <a:srgbClr val="000000"/>
          </a:solidFill>
          <a:ln w="25400">
            <a:solidFill>
              <a:srgbClr val="000000"/>
            </a:solidFill>
          </a:ln>
        </p:spPr>
        <p:txBody>
          <a:bodyPr lIns="45719" rIns="45719" anchor="ctr"/>
          <a:lstStyle/>
          <a:p>
            <a:pPr algn="ctr">
              <a:defRPr>
                <a:solidFill>
                  <a:schemeClr val="accent3">
                    <a:lumOff val="44000"/>
                  </a:schemeClr>
                </a:solidFill>
              </a:defRPr>
            </a:pPr>
            <a:endParaRPr/>
          </a:p>
        </p:txBody>
      </p:sp>
      <p:sp>
        <p:nvSpPr>
          <p:cNvPr id="211" name="Rectangle 9"/>
          <p:cNvSpPr/>
          <p:nvPr/>
        </p:nvSpPr>
        <p:spPr>
          <a:xfrm>
            <a:off x="7159283" y="19346"/>
            <a:ext cx="1973634" cy="919862"/>
          </a:xfrm>
          <a:prstGeom prst="rect">
            <a:avLst/>
          </a:prstGeom>
          <a:solidFill>
            <a:srgbClr val="000000"/>
          </a:solidFill>
          <a:ln w="25400">
            <a:solidFill>
              <a:srgbClr val="000000"/>
            </a:solidFill>
          </a:ln>
        </p:spPr>
        <p:txBody>
          <a:bodyPr lIns="45719" rIns="45719" anchor="ctr"/>
          <a:lstStyle/>
          <a:p>
            <a:pPr algn="ctr">
              <a:defRPr>
                <a:solidFill>
                  <a:schemeClr val="accent3">
                    <a:lumOff val="44000"/>
                  </a:schemeClr>
                </a:solidFill>
              </a:defRPr>
            </a:pPr>
            <a:endParaRPr/>
          </a:p>
        </p:txBody>
      </p:sp>
      <p:pic>
        <p:nvPicPr>
          <p:cNvPr id="212" name="Picture 1" descr="Picture 1"/>
          <p:cNvPicPr>
            <a:picLocks noChangeAspect="1"/>
          </p:cNvPicPr>
          <p:nvPr/>
        </p:nvPicPr>
        <p:blipFill>
          <a:blip r:embed="rId2"/>
          <a:stretch>
            <a:fillRect/>
          </a:stretch>
        </p:blipFill>
        <p:spPr>
          <a:xfrm>
            <a:off x="445167" y="0"/>
            <a:ext cx="7851135" cy="5143500"/>
          </a:xfrm>
          <a:prstGeom prst="rect">
            <a:avLst/>
          </a:prstGeom>
          <a:ln w="12700">
            <a:miter lim="400000"/>
          </a:ln>
        </p:spPr>
      </p:pic>
      <p:sp>
        <p:nvSpPr>
          <p:cNvPr id="213" name="TextBox 4"/>
          <p:cNvSpPr txBox="1"/>
          <p:nvPr/>
        </p:nvSpPr>
        <p:spPr>
          <a:xfrm>
            <a:off x="1420132" y="1279147"/>
            <a:ext cx="1828801" cy="770593"/>
          </a:xfrm>
          <a:prstGeom prst="rect">
            <a:avLst/>
          </a:prstGeom>
          <a:solidFill>
            <a:schemeClr val="accent3">
              <a:lumOff val="44000"/>
            </a:schemeClr>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a:defRPr sz="1600"/>
            </a:pPr>
            <a:endParaRPr/>
          </a:p>
          <a:p>
            <a:pPr>
              <a:defRPr sz="1600"/>
            </a:pPr>
            <a:r>
              <a:t>canta  	   canto</a:t>
            </a:r>
          </a:p>
        </p:txBody>
      </p:sp>
      <p:sp>
        <p:nvSpPr>
          <p:cNvPr id="214" name="Oval 3"/>
          <p:cNvSpPr/>
          <p:nvPr/>
        </p:nvSpPr>
        <p:spPr>
          <a:xfrm rot="21068434">
            <a:off x="5368023" y="1398933"/>
            <a:ext cx="352137" cy="502584"/>
          </a:xfrm>
          <a:prstGeom prst="ellipse">
            <a:avLst/>
          </a:prstGeom>
          <a:solidFill>
            <a:srgbClr val="2B240B"/>
          </a:solidFill>
          <a:ln w="12700">
            <a:miter lim="400000"/>
          </a:ln>
        </p:spPr>
        <p:txBody>
          <a:bodyPr lIns="45719" rIns="45719" anchor="ctr"/>
          <a:lstStyle/>
          <a:p>
            <a:pPr algn="ctr">
              <a:defRPr>
                <a:solidFill>
                  <a:schemeClr val="accent3">
                    <a:lumOff val="44000"/>
                  </a:schemeClr>
                </a:solidFill>
              </a:defRPr>
            </a:pPr>
            <a:endParaRPr/>
          </a:p>
        </p:txBody>
      </p:sp>
      <p:sp>
        <p:nvSpPr>
          <p:cNvPr id="215" name="Rectangle 2"/>
          <p:cNvSpPr/>
          <p:nvPr/>
        </p:nvSpPr>
        <p:spPr>
          <a:xfrm>
            <a:off x="1396310" y="1359243"/>
            <a:ext cx="766121" cy="729050"/>
          </a:xfrm>
          <a:prstGeom prst="rect">
            <a:avLst/>
          </a:prstGeom>
          <a:ln w="25400">
            <a:solidFill>
              <a:srgbClr val="000000"/>
            </a:solidFill>
          </a:ln>
        </p:spPr>
        <p:txBody>
          <a:bodyPr lIns="45719" rIns="45719" anchor="ctr"/>
          <a:lstStyle/>
          <a:p>
            <a:pPr algn="ctr">
              <a:defRPr>
                <a:solidFill>
                  <a:schemeClr val="accent3">
                    <a:lumOff val="44000"/>
                  </a:schemeClr>
                </a:solidFill>
              </a:defRPr>
            </a:pPr>
            <a:endParaRPr/>
          </a:p>
        </p:txBody>
      </p:sp>
      <p:sp>
        <p:nvSpPr>
          <p:cNvPr id="216" name="Slide Number Placeholder 3"/>
          <p:cNvSpPr txBox="1">
            <a:spLocks noGrp="1"/>
          </p:cNvSpPr>
          <p:nvPr>
            <p:ph type="sldNum" sz="quarter" idx="2"/>
          </p:nvPr>
        </p:nvSpPr>
        <p:spPr>
          <a:xfrm>
            <a:off x="8413144" y="4730386"/>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16</a:t>
            </a:fld>
            <a:endParaRPr/>
          </a:p>
        </p:txBody>
      </p:sp>
    </p:spTree>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8" name="Rectangle 14"/>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pic>
        <p:nvPicPr>
          <p:cNvPr id="219" name="Picture 7" descr="Picture 7"/>
          <p:cNvPicPr>
            <a:picLocks noChangeAspect="1"/>
          </p:cNvPicPr>
          <p:nvPr/>
        </p:nvPicPr>
        <p:blipFill>
          <a:blip r:embed="rId3"/>
          <a:stretch>
            <a:fillRect/>
          </a:stretch>
        </p:blipFill>
        <p:spPr>
          <a:xfrm>
            <a:off x="1159221" y="0"/>
            <a:ext cx="7715251" cy="5143500"/>
          </a:xfrm>
          <a:prstGeom prst="rect">
            <a:avLst/>
          </a:prstGeom>
          <a:ln w="12700">
            <a:miter lim="400000"/>
          </a:ln>
        </p:spPr>
      </p:pic>
      <p:sp>
        <p:nvSpPr>
          <p:cNvPr id="220" name="Title 1"/>
          <p:cNvSpPr txBox="1">
            <a:spLocks noGrp="1"/>
          </p:cNvSpPr>
          <p:nvPr>
            <p:ph type="title"/>
          </p:nvPr>
        </p:nvSpPr>
        <p:spPr>
          <a:xfrm>
            <a:off x="86494" y="4364006"/>
            <a:ext cx="8229601" cy="606030"/>
          </a:xfrm>
          <a:prstGeom prst="rect">
            <a:avLst/>
          </a:prstGeom>
        </p:spPr>
        <p:txBody>
          <a:bodyPr>
            <a:normAutofit fontScale="90000"/>
          </a:bodyPr>
          <a:lstStyle/>
          <a:p>
            <a:pPr defTabSz="621791">
              <a:defRPr sz="2040">
                <a:solidFill>
                  <a:srgbClr val="941100"/>
                </a:solidFill>
                <a:latin typeface="Seravek"/>
                <a:ea typeface="Seravek"/>
                <a:cs typeface="Seravek"/>
                <a:sym typeface="Seravek"/>
              </a:defRPr>
            </a:pPr>
            <a:r>
              <a:t>Results</a:t>
            </a:r>
            <a:br/>
            <a:r>
              <a:rPr sz="1360">
                <a:solidFill>
                  <a:srgbClr val="000000"/>
                </a:solidFill>
              </a:rPr>
              <a:t>Timecourse</a:t>
            </a:r>
          </a:p>
        </p:txBody>
      </p:sp>
      <p:sp>
        <p:nvSpPr>
          <p:cNvPr id="221" name="Slide Number Placeholder 3"/>
          <p:cNvSpPr txBox="1">
            <a:spLocks noGrp="1"/>
          </p:cNvSpPr>
          <p:nvPr>
            <p:ph type="sldNum" sz="quarter" idx="2"/>
          </p:nvPr>
        </p:nvSpPr>
        <p:spPr>
          <a:xfrm>
            <a:off x="11080144" y="6406785"/>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17</a:t>
            </a:fld>
            <a:endParaRPr/>
          </a:p>
        </p:txBody>
      </p:sp>
      <p:sp>
        <p:nvSpPr>
          <p:cNvPr id="222" name="TextBox 8"/>
          <p:cNvSpPr txBox="1"/>
          <p:nvPr/>
        </p:nvSpPr>
        <p:spPr>
          <a:xfrm>
            <a:off x="6298987" y="-135333"/>
            <a:ext cx="934453"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latin typeface="Seravek"/>
                <a:ea typeface="Seravek"/>
                <a:cs typeface="Seravek"/>
                <a:sym typeface="Seravek"/>
              </a:defRPr>
            </a:lvl1pPr>
          </a:lstStyle>
          <a:p>
            <a:r>
              <a:t>can.ta</a:t>
            </a:r>
          </a:p>
        </p:txBody>
      </p:sp>
      <p:sp>
        <p:nvSpPr>
          <p:cNvPr id="223" name="Rectangle 4"/>
          <p:cNvSpPr/>
          <p:nvPr/>
        </p:nvSpPr>
        <p:spPr>
          <a:xfrm>
            <a:off x="7293165" y="4472847"/>
            <a:ext cx="209321" cy="176271"/>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endParaRPr/>
          </a:p>
        </p:txBody>
      </p:sp>
      <p:sp>
        <p:nvSpPr>
          <p:cNvPr id="224" name="Slide Number Placeholder 3"/>
          <p:cNvSpPr txBox="1"/>
          <p:nvPr/>
        </p:nvSpPr>
        <p:spPr>
          <a:xfrm>
            <a:off x="6944908" y="71887"/>
            <a:ext cx="2042161" cy="264256"/>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17</a:t>
            </a:r>
          </a:p>
        </p:txBody>
      </p:sp>
    </p:spTree>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8"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Results</a:t>
            </a:r>
          </a:p>
        </p:txBody>
      </p:sp>
      <p:pic>
        <p:nvPicPr>
          <p:cNvPr id="229" name="Content Placeholder 5" descr="Content Placeholder 5"/>
          <p:cNvPicPr>
            <a:picLocks noChangeAspect="1"/>
          </p:cNvPicPr>
          <p:nvPr/>
        </p:nvPicPr>
        <p:blipFill>
          <a:blip r:embed="rId3"/>
          <a:srcRect b="16822"/>
          <a:stretch>
            <a:fillRect/>
          </a:stretch>
        </p:blipFill>
        <p:spPr>
          <a:xfrm>
            <a:off x="2979736" y="645459"/>
            <a:ext cx="4084256" cy="3397154"/>
          </a:xfrm>
          <a:prstGeom prst="rect">
            <a:avLst/>
          </a:prstGeom>
          <a:ln w="12700">
            <a:miter lim="400000"/>
          </a:ln>
        </p:spPr>
      </p:pic>
      <p:sp>
        <p:nvSpPr>
          <p:cNvPr id="230" name="Slide Number Placeholder 3"/>
          <p:cNvSpPr txBox="1">
            <a:spLocks noGrp="1"/>
          </p:cNvSpPr>
          <p:nvPr>
            <p:ph type="sldNum" sz="quarter" idx="2"/>
          </p:nvPr>
        </p:nvSpPr>
        <p:spPr>
          <a:xfrm>
            <a:off x="11080144" y="6406785"/>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18</a:t>
            </a:fld>
            <a:endParaRPr/>
          </a:p>
        </p:txBody>
      </p:sp>
      <p:pic>
        <p:nvPicPr>
          <p:cNvPr id="231" name="Content Placeholder 5" descr="Content Placeholder 5"/>
          <p:cNvPicPr>
            <a:picLocks noChangeAspect="1"/>
          </p:cNvPicPr>
          <p:nvPr/>
        </p:nvPicPr>
        <p:blipFill>
          <a:blip r:embed="rId3"/>
          <a:srcRect b="16822"/>
          <a:stretch>
            <a:fillRect/>
          </a:stretch>
        </p:blipFill>
        <p:spPr>
          <a:xfrm>
            <a:off x="2685558" y="-13447"/>
            <a:ext cx="6350867" cy="5282448"/>
          </a:xfrm>
          <a:prstGeom prst="rect">
            <a:avLst/>
          </a:prstGeom>
          <a:ln w="12700">
            <a:miter lim="400000"/>
          </a:ln>
        </p:spPr>
      </p:pic>
      <p:sp>
        <p:nvSpPr>
          <p:cNvPr id="232" name="Rectangle 8"/>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233"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18</a:t>
            </a:r>
          </a:p>
        </p:txBody>
      </p:sp>
      <p:sp>
        <p:nvSpPr>
          <p:cNvPr id="234" name="TextBox 7"/>
          <p:cNvSpPr txBox="1"/>
          <p:nvPr/>
        </p:nvSpPr>
        <p:spPr>
          <a:xfrm>
            <a:off x="3179135" y="54700"/>
            <a:ext cx="2647512" cy="218441"/>
          </a:xfrm>
          <a:prstGeom prst="rect">
            <a:avLst/>
          </a:prstGeom>
          <a:solidFill>
            <a:srgbClr val="FF7E7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800">
                <a:latin typeface="Seravek"/>
                <a:ea typeface="Seravek"/>
                <a:cs typeface="Seravek"/>
                <a:sym typeface="Seravek"/>
              </a:defRPr>
            </a:lvl1pPr>
          </a:lstStyle>
          <a:p>
            <a:r>
              <a:t>English</a:t>
            </a:r>
          </a:p>
        </p:txBody>
      </p:sp>
      <p:sp>
        <p:nvSpPr>
          <p:cNvPr id="235" name="TextBox 10"/>
          <p:cNvSpPr txBox="1"/>
          <p:nvPr/>
        </p:nvSpPr>
        <p:spPr>
          <a:xfrm>
            <a:off x="5904622" y="58241"/>
            <a:ext cx="2647512" cy="218441"/>
          </a:xfrm>
          <a:prstGeom prst="rect">
            <a:avLst/>
          </a:prstGeom>
          <a:solidFill>
            <a:srgbClr val="517ED9"/>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800">
                <a:latin typeface="Seravek"/>
                <a:ea typeface="Seravek"/>
                <a:cs typeface="Seravek"/>
                <a:sym typeface="Seravek"/>
              </a:defRPr>
            </a:lvl1pPr>
          </a:lstStyle>
          <a:p>
            <a:r>
              <a:t>Mandarin Chinese</a:t>
            </a:r>
          </a:p>
        </p:txBody>
      </p:sp>
      <p:sp>
        <p:nvSpPr>
          <p:cNvPr id="236" name="TextBox 11"/>
          <p:cNvSpPr txBox="1"/>
          <p:nvPr/>
        </p:nvSpPr>
        <p:spPr>
          <a:xfrm>
            <a:off x="1740704" y="4716964"/>
            <a:ext cx="796067"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atin typeface="Seravek"/>
                <a:ea typeface="Seravek"/>
                <a:cs typeface="Seravek"/>
                <a:sym typeface="Seravek"/>
              </a:defRPr>
            </a:lvl1pPr>
          </a:lstStyle>
          <a:p>
            <a:r>
              <a:t>can.ta</a:t>
            </a:r>
          </a:p>
        </p:txBody>
      </p:sp>
    </p:spTree>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0"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Discussion</a:t>
            </a:r>
          </a:p>
        </p:txBody>
      </p:sp>
      <p:sp>
        <p:nvSpPr>
          <p:cNvPr id="241" name="Content Placeholder 2"/>
          <p:cNvSpPr txBox="1">
            <a:spLocks noGrp="1"/>
          </p:cNvSpPr>
          <p:nvPr>
            <p:ph type="body" idx="1"/>
          </p:nvPr>
        </p:nvSpPr>
        <p:spPr>
          <a:xfrm>
            <a:off x="457200" y="1393649"/>
            <a:ext cx="8229600" cy="3184853"/>
          </a:xfrm>
          <a:prstGeom prst="rect">
            <a:avLst/>
          </a:prstGeom>
        </p:spPr>
        <p:txBody>
          <a:bodyPr/>
          <a:lstStyle/>
          <a:p>
            <a:pPr>
              <a:spcBef>
                <a:spcPts val="400"/>
              </a:spcBef>
              <a:defRPr sz="2000">
                <a:latin typeface="Seravek"/>
                <a:ea typeface="Seravek"/>
                <a:cs typeface="Seravek"/>
                <a:sym typeface="Seravek"/>
              </a:defRPr>
            </a:pPr>
            <a:r>
              <a:t>L2 proficiency and L2 use have distinct effects</a:t>
            </a:r>
          </a:p>
          <a:p>
            <a:pPr marL="742950" lvl="1" indent="-285750">
              <a:spcBef>
                <a:spcPts val="400"/>
              </a:spcBef>
              <a:defRPr sz="1800">
                <a:latin typeface="Seravek"/>
                <a:ea typeface="Seravek"/>
                <a:cs typeface="Seravek"/>
                <a:sym typeface="Seravek"/>
              </a:defRPr>
            </a:pPr>
            <a:r>
              <a:t>Usage-based models </a:t>
            </a:r>
            <a:r>
              <a:rPr sz="1000"/>
              <a:t>(Bates &amp; MacWhinney, 1982; Ellis, 2006)</a:t>
            </a:r>
          </a:p>
          <a:p>
            <a:pPr marL="742950" lvl="1" indent="-285750">
              <a:spcBef>
                <a:spcPts val="400"/>
              </a:spcBef>
              <a:defRPr sz="1800">
                <a:latin typeface="Seravek"/>
                <a:ea typeface="Seravek"/>
                <a:cs typeface="Seravek"/>
                <a:sym typeface="Seravek"/>
              </a:defRPr>
            </a:pPr>
            <a:r>
              <a:t>Consequences in the brain models </a:t>
            </a:r>
            <a:r>
              <a:rPr sz="1000"/>
              <a:t>(Del Maschio et al., 2020)</a:t>
            </a:r>
          </a:p>
          <a:p>
            <a:pPr marL="742950" lvl="1" indent="-285750">
              <a:spcBef>
                <a:spcPts val="400"/>
              </a:spcBef>
              <a:defRPr sz="1800">
                <a:latin typeface="Seravek"/>
                <a:ea typeface="Seravek"/>
                <a:cs typeface="Seravek"/>
                <a:sym typeface="Seravek"/>
              </a:defRPr>
            </a:pPr>
            <a:endParaRPr sz="1000"/>
          </a:p>
          <a:p>
            <a:pPr>
              <a:spcBef>
                <a:spcPts val="400"/>
              </a:spcBef>
              <a:defRPr sz="2000">
                <a:latin typeface="Seravek"/>
                <a:ea typeface="Seravek"/>
                <a:cs typeface="Seravek"/>
                <a:sym typeface="Seravek"/>
              </a:defRPr>
            </a:pPr>
            <a:r>
              <a:t>L1 interacts with L2 experience </a:t>
            </a:r>
          </a:p>
          <a:p>
            <a:pPr marL="742950" lvl="1" indent="-285750">
              <a:spcBef>
                <a:spcPts val="400"/>
              </a:spcBef>
              <a:defRPr sz="1800">
                <a:latin typeface="Seravek"/>
                <a:ea typeface="Seravek"/>
                <a:cs typeface="Seravek"/>
                <a:sym typeface="Seravek"/>
              </a:defRPr>
            </a:pPr>
            <a:r>
              <a:t>Cross-linguistic transfer models </a:t>
            </a:r>
            <a:r>
              <a:rPr sz="1000"/>
              <a:t>(Bates &amp; MacWhinney, 1982; Schwartz &amp; Sprouse, 1994)</a:t>
            </a:r>
          </a:p>
          <a:p>
            <a:pPr marL="742950" lvl="1" indent="-285750">
              <a:spcBef>
                <a:spcPts val="400"/>
              </a:spcBef>
              <a:defRPr sz="1800">
                <a:latin typeface="Seravek"/>
                <a:ea typeface="Seravek"/>
                <a:cs typeface="Seravek"/>
                <a:sym typeface="Seravek"/>
              </a:defRPr>
            </a:pPr>
            <a:endParaRPr sz="1000"/>
          </a:p>
          <a:p>
            <a:pPr>
              <a:spcBef>
                <a:spcPts val="400"/>
              </a:spcBef>
              <a:defRPr sz="2000">
                <a:latin typeface="Seravek"/>
                <a:ea typeface="Seravek"/>
                <a:cs typeface="Seravek"/>
                <a:sym typeface="Seravek"/>
              </a:defRPr>
            </a:pPr>
            <a:r>
              <a:t>Lexical models of spoken word recognition </a:t>
            </a:r>
            <a:r>
              <a:rPr sz="1000"/>
              <a:t>(Hopp, 2015; Patterson et al., 2017; Kaan, 2014)</a:t>
            </a:r>
          </a:p>
          <a:p>
            <a:pPr>
              <a:spcBef>
                <a:spcPts val="400"/>
              </a:spcBef>
              <a:defRPr sz="2000">
                <a:latin typeface="Seravek"/>
                <a:ea typeface="Seravek"/>
                <a:cs typeface="Seravek"/>
                <a:sym typeface="Seravek"/>
              </a:defRPr>
            </a:pPr>
            <a:r>
              <a:t>Utility of prediction </a:t>
            </a:r>
            <a:r>
              <a:rPr sz="1000"/>
              <a:t>(Kaan &amp; Grüter, 2021; Kuperberg &amp; Jaeger, 2016 )</a:t>
            </a:r>
          </a:p>
        </p:txBody>
      </p:sp>
      <p:sp>
        <p:nvSpPr>
          <p:cNvPr id="242" name="Slide Number Placeholder 3"/>
          <p:cNvSpPr txBox="1">
            <a:spLocks noGrp="1"/>
          </p:cNvSpPr>
          <p:nvPr>
            <p:ph type="sldNum" sz="quarter" idx="2"/>
          </p:nvPr>
        </p:nvSpPr>
        <p:spPr>
          <a:xfrm>
            <a:off x="8870344" y="6406785"/>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19</a:t>
            </a:fld>
            <a:endParaRPr/>
          </a:p>
        </p:txBody>
      </p:sp>
      <p:sp>
        <p:nvSpPr>
          <p:cNvPr id="243" name="Rectangle 5"/>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244"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19</a:t>
            </a:r>
          </a:p>
        </p:txBody>
      </p:sp>
    </p:spTree>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 name="Title 1"/>
          <p:cNvSpPr txBox="1">
            <a:spLocks noGrp="1"/>
          </p:cNvSpPr>
          <p:nvPr>
            <p:ph type="title"/>
          </p:nvPr>
        </p:nvSpPr>
        <p:spPr>
          <a:prstGeom prst="rect">
            <a:avLst/>
          </a:prstGeom>
        </p:spPr>
        <p:txBody>
          <a:bodyPr/>
          <a:lstStyle>
            <a:lvl1pPr algn="ctr">
              <a:defRPr>
                <a:latin typeface="Seravek"/>
                <a:ea typeface="Seravek"/>
                <a:cs typeface="Seravek"/>
                <a:sym typeface="Seravek"/>
              </a:defRPr>
            </a:lvl1pPr>
          </a:lstStyle>
          <a:p>
            <a:r>
              <a:t>To predict…</a:t>
            </a:r>
          </a:p>
        </p:txBody>
      </p:sp>
      <p:sp>
        <p:nvSpPr>
          <p:cNvPr id="114" name="Slide Number Placeholder 3"/>
          <p:cNvSpPr txBox="1">
            <a:spLocks noGrp="1"/>
          </p:cNvSpPr>
          <p:nvPr>
            <p:ph type="sldNum" sz="quarter" idx="2"/>
          </p:nvPr>
        </p:nvSpPr>
        <p:spPr>
          <a:xfrm>
            <a:off x="8497902" y="4730386"/>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rPr/>
              <a:t>2</a:t>
            </a:fld>
            <a:endParaRPr/>
          </a:p>
        </p:txBody>
      </p:sp>
      <p:sp>
        <p:nvSpPr>
          <p:cNvPr id="115" name="Rectangle 2"/>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pic>
        <p:nvPicPr>
          <p:cNvPr id="116" name="Picture 7" descr="Picture 7"/>
          <p:cNvPicPr>
            <a:picLocks/>
          </p:cNvPicPr>
          <p:nvPr/>
        </p:nvPicPr>
        <p:blipFill>
          <a:blip r:embed="rId3"/>
          <a:stretch>
            <a:fillRect/>
          </a:stretch>
        </p:blipFill>
        <p:spPr>
          <a:xfrm>
            <a:off x="-603505" y="1395983"/>
            <a:ext cx="4572001" cy="2552701"/>
          </a:xfrm>
          <a:prstGeom prst="rect">
            <a:avLst/>
          </a:prstGeom>
          <a:ln w="12700">
            <a:miter lim="400000"/>
          </a:ln>
        </p:spPr>
      </p:pic>
      <p:pic>
        <p:nvPicPr>
          <p:cNvPr id="117" name="Picture 11" descr="Picture 11"/>
          <p:cNvPicPr>
            <a:picLocks/>
          </p:cNvPicPr>
          <p:nvPr/>
        </p:nvPicPr>
        <p:blipFill>
          <a:blip r:embed="rId4"/>
          <a:stretch>
            <a:fillRect/>
          </a:stretch>
        </p:blipFill>
        <p:spPr>
          <a:xfrm>
            <a:off x="5613992" y="1561360"/>
            <a:ext cx="4172393" cy="2329168"/>
          </a:xfrm>
          <a:prstGeom prst="rect">
            <a:avLst/>
          </a:prstGeom>
          <a:ln w="12700">
            <a:miter lim="400000"/>
          </a:ln>
        </p:spPr>
      </p:pic>
      <p:pic>
        <p:nvPicPr>
          <p:cNvPr id="118" name="Content Placeholder 12" descr="Content Placeholder 12"/>
          <p:cNvPicPr>
            <a:picLocks/>
          </p:cNvPicPr>
          <p:nvPr/>
        </p:nvPicPr>
        <p:blipFill>
          <a:blip r:embed="rId5"/>
          <a:stretch>
            <a:fillRect/>
          </a:stretch>
        </p:blipFill>
        <p:spPr>
          <a:xfrm>
            <a:off x="2877287" y="2640676"/>
            <a:ext cx="2794001" cy="2349501"/>
          </a:xfrm>
          <a:prstGeom prst="rect">
            <a:avLst/>
          </a:prstGeom>
          <a:ln w="12700">
            <a:miter lim="400000"/>
          </a:ln>
        </p:spPr>
      </p:pic>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8" name="Title 1"/>
          <p:cNvSpPr txBox="1">
            <a:spLocks noGrp="1"/>
          </p:cNvSpPr>
          <p:nvPr>
            <p:ph type="title"/>
          </p:nvPr>
        </p:nvSpPr>
        <p:spPr>
          <a:xfrm>
            <a:off x="722312" y="3305176"/>
            <a:ext cx="7772401" cy="1021556"/>
          </a:xfrm>
          <a:prstGeom prst="rect">
            <a:avLst/>
          </a:prstGeom>
        </p:spPr>
        <p:txBody>
          <a:bodyPr/>
          <a:lstStyle/>
          <a:p>
            <a:pPr defTabSz="612648">
              <a:defRPr sz="2010">
                <a:solidFill>
                  <a:srgbClr val="941100"/>
                </a:solidFill>
                <a:latin typeface="Seravek"/>
                <a:ea typeface="Seravek"/>
                <a:cs typeface="Seravek"/>
                <a:sym typeface="Seravek"/>
              </a:defRPr>
            </a:pPr>
            <a:r>
              <a:t>STUDY 3:</a:t>
            </a:r>
            <a:br/>
            <a:r>
              <a:t>ASSOCIATION BETWEEN VISUOSPATIAL PREDICTION AND LINGUISTIC PREDICTION</a:t>
            </a:r>
          </a:p>
        </p:txBody>
      </p:sp>
      <p:sp>
        <p:nvSpPr>
          <p:cNvPr id="249" name="Rectangle 4"/>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250" name="Slide Number Placeholder 3"/>
          <p:cNvSpPr txBox="1">
            <a:spLocks noGrp="1"/>
          </p:cNvSpPr>
          <p:nvPr>
            <p:ph type="sldNum" sz="quarter" idx="2"/>
          </p:nvPr>
        </p:nvSpPr>
        <p:spPr>
          <a:xfrm>
            <a:off x="8413144" y="4730386"/>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20</a:t>
            </a:fld>
            <a:endParaRPr/>
          </a:p>
        </p:txBody>
      </p:sp>
    </p:spTree>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4" name="Slide Number Placeholder 3"/>
          <p:cNvSpPr txBox="1">
            <a:spLocks noGrp="1"/>
          </p:cNvSpPr>
          <p:nvPr>
            <p:ph type="sldNum" sz="quarter" idx="2"/>
          </p:nvPr>
        </p:nvSpPr>
        <p:spPr>
          <a:xfrm>
            <a:off x="11080144" y="6406785"/>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rPr/>
              <a:t>21</a:t>
            </a:fld>
            <a:endParaRPr/>
          </a:p>
        </p:txBody>
      </p:sp>
      <p:sp>
        <p:nvSpPr>
          <p:cNvPr id="255" name="Rectangle 5"/>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256"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21</a:t>
            </a:r>
          </a:p>
        </p:txBody>
      </p:sp>
      <p:pic>
        <p:nvPicPr>
          <p:cNvPr id="257" name="Picture 10" descr="Picture 10"/>
          <p:cNvPicPr>
            <a:picLocks noChangeAspect="1"/>
          </p:cNvPicPr>
          <p:nvPr/>
        </p:nvPicPr>
        <p:blipFill>
          <a:blip r:embed="rId3"/>
          <a:stretch>
            <a:fillRect/>
          </a:stretch>
        </p:blipFill>
        <p:spPr>
          <a:xfrm>
            <a:off x="77823" y="287226"/>
            <a:ext cx="2442094" cy="1829213"/>
          </a:xfrm>
          <a:prstGeom prst="rect">
            <a:avLst/>
          </a:prstGeom>
          <a:ln w="12700">
            <a:miter lim="400000"/>
          </a:ln>
        </p:spPr>
      </p:pic>
      <p:pic>
        <p:nvPicPr>
          <p:cNvPr id="258" name="Picture 15" descr="Picture 15"/>
          <p:cNvPicPr>
            <a:picLocks noChangeAspect="1"/>
          </p:cNvPicPr>
          <p:nvPr/>
        </p:nvPicPr>
        <p:blipFill>
          <a:blip r:embed="rId4"/>
          <a:stretch>
            <a:fillRect/>
          </a:stretch>
        </p:blipFill>
        <p:spPr>
          <a:xfrm>
            <a:off x="454689" y="3296092"/>
            <a:ext cx="2591082" cy="1724247"/>
          </a:xfrm>
          <a:prstGeom prst="rect">
            <a:avLst/>
          </a:prstGeom>
          <a:ln w="12700">
            <a:miter lim="400000"/>
          </a:ln>
        </p:spPr>
      </p:pic>
      <p:pic>
        <p:nvPicPr>
          <p:cNvPr id="259" name="Picture 19" descr="Picture 19"/>
          <p:cNvPicPr>
            <a:picLocks noChangeAspect="1"/>
          </p:cNvPicPr>
          <p:nvPr/>
        </p:nvPicPr>
        <p:blipFill>
          <a:blip r:embed="rId5"/>
          <a:stretch>
            <a:fillRect/>
          </a:stretch>
        </p:blipFill>
        <p:spPr>
          <a:xfrm>
            <a:off x="6408547" y="2902686"/>
            <a:ext cx="2508773" cy="1879158"/>
          </a:xfrm>
          <a:prstGeom prst="rect">
            <a:avLst/>
          </a:prstGeom>
          <a:ln w="12700">
            <a:miter lim="400000"/>
          </a:ln>
        </p:spPr>
      </p:pic>
      <p:pic>
        <p:nvPicPr>
          <p:cNvPr id="260" name="Picture 20" descr="Picture 20"/>
          <p:cNvPicPr>
            <a:picLocks noChangeAspect="1"/>
          </p:cNvPicPr>
          <p:nvPr/>
        </p:nvPicPr>
        <p:blipFill>
          <a:blip r:embed="rId6"/>
          <a:stretch>
            <a:fillRect/>
          </a:stretch>
        </p:blipFill>
        <p:spPr>
          <a:xfrm>
            <a:off x="5911701" y="197586"/>
            <a:ext cx="2575592" cy="1713940"/>
          </a:xfrm>
          <a:prstGeom prst="rect">
            <a:avLst/>
          </a:prstGeom>
          <a:ln w="12700">
            <a:miter lim="400000"/>
          </a:ln>
        </p:spPr>
      </p:pic>
      <p:sp>
        <p:nvSpPr>
          <p:cNvPr id="261" name="Straight Arrow Connector 41"/>
          <p:cNvSpPr/>
          <p:nvPr/>
        </p:nvSpPr>
        <p:spPr>
          <a:xfrm flipV="1">
            <a:off x="2753833" y="1041990"/>
            <a:ext cx="3009015" cy="21266"/>
          </a:xfrm>
          <a:prstGeom prst="line">
            <a:avLst/>
          </a:prstGeom>
          <a:ln>
            <a:solidFill>
              <a:srgbClr val="FF0000"/>
            </a:solidFill>
            <a:headEnd type="triangle"/>
            <a:tailEnd type="triangle"/>
          </a:ln>
        </p:spPr>
        <p:txBody>
          <a:bodyPr lIns="45719" rIns="45719"/>
          <a:lstStyle/>
          <a:p>
            <a:endParaRPr/>
          </a:p>
        </p:txBody>
      </p:sp>
      <p:sp>
        <p:nvSpPr>
          <p:cNvPr id="262" name="Straight Arrow Connector 43"/>
          <p:cNvSpPr/>
          <p:nvPr/>
        </p:nvSpPr>
        <p:spPr>
          <a:xfrm flipV="1">
            <a:off x="3150781" y="4097079"/>
            <a:ext cx="3009015" cy="21266"/>
          </a:xfrm>
          <a:prstGeom prst="line">
            <a:avLst/>
          </a:prstGeom>
          <a:ln>
            <a:solidFill>
              <a:srgbClr val="FF0000"/>
            </a:solidFill>
            <a:headEnd type="triangle"/>
            <a:tailEnd type="triangle"/>
          </a:ln>
        </p:spPr>
        <p:txBody>
          <a:bodyPr lIns="45719" rIns="45719"/>
          <a:lstStyle/>
          <a:p>
            <a:endParaRPr/>
          </a:p>
        </p:txBody>
      </p:sp>
      <p:sp>
        <p:nvSpPr>
          <p:cNvPr id="263" name="Straight Arrow Connector 44"/>
          <p:cNvSpPr/>
          <p:nvPr/>
        </p:nvSpPr>
        <p:spPr>
          <a:xfrm>
            <a:off x="1162494" y="2247014"/>
            <a:ext cx="134678" cy="910857"/>
          </a:xfrm>
          <a:prstGeom prst="line">
            <a:avLst/>
          </a:prstGeom>
          <a:ln>
            <a:solidFill>
              <a:srgbClr val="FF0000"/>
            </a:solidFill>
            <a:headEnd type="triangle"/>
            <a:tailEnd type="triangle"/>
          </a:ln>
        </p:spPr>
        <p:txBody>
          <a:bodyPr lIns="45719" rIns="45719"/>
          <a:lstStyle/>
          <a:p>
            <a:endParaRPr/>
          </a:p>
        </p:txBody>
      </p:sp>
      <p:sp>
        <p:nvSpPr>
          <p:cNvPr id="264" name="Straight Arrow Connector 46"/>
          <p:cNvSpPr/>
          <p:nvPr/>
        </p:nvSpPr>
        <p:spPr>
          <a:xfrm flipV="1">
            <a:off x="7230140" y="2002464"/>
            <a:ext cx="67340" cy="730103"/>
          </a:xfrm>
          <a:prstGeom prst="line">
            <a:avLst/>
          </a:prstGeom>
          <a:ln>
            <a:solidFill>
              <a:srgbClr val="FF0000"/>
            </a:solidFill>
            <a:headEnd type="triangle"/>
            <a:tailEnd type="triangle"/>
          </a:ln>
        </p:spPr>
        <p:txBody>
          <a:bodyPr lIns="45719" rIns="45719"/>
          <a:lstStyle/>
          <a:p>
            <a:endParaRPr/>
          </a:p>
        </p:txBody>
      </p:sp>
      <p:sp>
        <p:nvSpPr>
          <p:cNvPr id="265" name="Straight Connector 52"/>
          <p:cNvSpPr/>
          <p:nvPr/>
        </p:nvSpPr>
        <p:spPr>
          <a:xfrm>
            <a:off x="999459" y="2626242"/>
            <a:ext cx="457202" cy="116958"/>
          </a:xfrm>
          <a:prstGeom prst="line">
            <a:avLst/>
          </a:prstGeom>
          <a:ln w="38100">
            <a:solidFill>
              <a:srgbClr val="808080"/>
            </a:solidFill>
          </a:ln>
        </p:spPr>
        <p:txBody>
          <a:bodyPr lIns="45719" rIns="45719"/>
          <a:lstStyle/>
          <a:p>
            <a:endParaRPr/>
          </a:p>
        </p:txBody>
      </p:sp>
      <p:sp>
        <p:nvSpPr>
          <p:cNvPr id="266" name="Straight Connector 53"/>
          <p:cNvSpPr/>
          <p:nvPr/>
        </p:nvSpPr>
        <p:spPr>
          <a:xfrm>
            <a:off x="7038753" y="2339163"/>
            <a:ext cx="457201" cy="116958"/>
          </a:xfrm>
          <a:prstGeom prst="line">
            <a:avLst/>
          </a:prstGeom>
          <a:ln w="38100">
            <a:solidFill>
              <a:srgbClr val="808080"/>
            </a:solidFill>
          </a:ln>
        </p:spPr>
        <p:txBody>
          <a:bodyPr lIns="45719" rIns="45719"/>
          <a:lstStyle/>
          <a:p>
            <a:endParaRPr/>
          </a:p>
        </p:txBody>
      </p:sp>
      <p:sp>
        <p:nvSpPr>
          <p:cNvPr id="267" name="Straight Connector 54"/>
          <p:cNvSpPr/>
          <p:nvPr/>
        </p:nvSpPr>
        <p:spPr>
          <a:xfrm>
            <a:off x="4486938" y="3912780"/>
            <a:ext cx="350877" cy="499731"/>
          </a:xfrm>
          <a:prstGeom prst="line">
            <a:avLst/>
          </a:prstGeom>
          <a:ln w="38100">
            <a:solidFill>
              <a:srgbClr val="808080"/>
            </a:solidFill>
          </a:ln>
        </p:spPr>
        <p:txBody>
          <a:bodyPr lIns="45719" rIns="45719"/>
          <a:lstStyle/>
          <a:p>
            <a:endParaRPr/>
          </a:p>
        </p:txBody>
      </p:sp>
      <p:sp>
        <p:nvSpPr>
          <p:cNvPr id="268" name="Straight Connector 56"/>
          <p:cNvSpPr/>
          <p:nvPr/>
        </p:nvSpPr>
        <p:spPr>
          <a:xfrm>
            <a:off x="4114798" y="769437"/>
            <a:ext cx="350877" cy="499730"/>
          </a:xfrm>
          <a:prstGeom prst="line">
            <a:avLst/>
          </a:prstGeom>
          <a:ln w="38100">
            <a:solidFill>
              <a:srgbClr val="808080"/>
            </a:solidFill>
          </a:ln>
        </p:spPr>
        <p:txBody>
          <a:bodyPr lIns="45719" rIns="45719"/>
          <a:lstStyle/>
          <a:p>
            <a:endParaRPr/>
          </a:p>
        </p:txBody>
      </p:sp>
      <p:sp>
        <p:nvSpPr>
          <p:cNvPr id="269" name="TextBox 23"/>
          <p:cNvSpPr txBox="1"/>
          <p:nvPr/>
        </p:nvSpPr>
        <p:spPr>
          <a:xfrm>
            <a:off x="3003646" y="1441360"/>
            <a:ext cx="2800659"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atin typeface="Seravek"/>
                <a:ea typeface="Seravek"/>
                <a:cs typeface="Seravek"/>
                <a:sym typeface="Seravek"/>
              </a:defRPr>
            </a:lvl1pPr>
          </a:lstStyle>
          <a:p>
            <a:r>
              <a:t>Domain-general models</a:t>
            </a:r>
          </a:p>
        </p:txBody>
      </p:sp>
      <p:sp>
        <p:nvSpPr>
          <p:cNvPr id="270" name="TextBox 24"/>
          <p:cNvSpPr txBox="1"/>
          <p:nvPr/>
        </p:nvSpPr>
        <p:spPr>
          <a:xfrm>
            <a:off x="3221743" y="3612219"/>
            <a:ext cx="2800286" cy="3962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sz="2000">
                <a:latin typeface="Seravek"/>
                <a:ea typeface="Seravek"/>
                <a:cs typeface="Seravek"/>
                <a:sym typeface="Seravek"/>
              </a:defRPr>
            </a:lvl1pPr>
          </a:lstStyle>
          <a:p>
            <a:r>
              <a:t>Domain-specific models</a:t>
            </a:r>
          </a:p>
        </p:txBody>
      </p:sp>
      <p:sp>
        <p:nvSpPr>
          <p:cNvPr id="271" name="TextBox 27"/>
          <p:cNvSpPr txBox="1"/>
          <p:nvPr/>
        </p:nvSpPr>
        <p:spPr>
          <a:xfrm>
            <a:off x="3446839" y="122665"/>
            <a:ext cx="1459519" cy="4597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wrap="none" lIns="45719" rIns="45719">
            <a:spAutoFit/>
          </a:bodyPr>
          <a:lstStyle>
            <a:lvl1pPr>
              <a:defRPr>
                <a:solidFill>
                  <a:srgbClr val="941100"/>
                </a:solidFill>
                <a:latin typeface="Seravek"/>
                <a:ea typeface="Seravek"/>
                <a:cs typeface="Seravek"/>
                <a:sym typeface="Seravek"/>
              </a:defRPr>
            </a:lvl1pPr>
          </a:lstStyle>
          <a:p>
            <a:r>
              <a:t>Prediction</a:t>
            </a:r>
          </a:p>
        </p:txBody>
      </p:sp>
      <p:sp>
        <p:nvSpPr>
          <p:cNvPr id="272" name="Straight Arrow Connector 28"/>
          <p:cNvSpPr/>
          <p:nvPr/>
        </p:nvSpPr>
        <p:spPr>
          <a:xfrm flipV="1">
            <a:off x="3088887" y="2000995"/>
            <a:ext cx="2830077" cy="1177103"/>
          </a:xfrm>
          <a:prstGeom prst="line">
            <a:avLst/>
          </a:prstGeom>
          <a:ln>
            <a:solidFill>
              <a:srgbClr val="FF0000"/>
            </a:solidFill>
            <a:headEnd type="triangle"/>
            <a:tailEnd type="triangle"/>
          </a:ln>
        </p:spPr>
        <p:txBody>
          <a:bodyPr lIns="45719" rIns="45719"/>
          <a:lstStyle/>
          <a:p>
            <a:endParaRPr/>
          </a:p>
        </p:txBody>
      </p:sp>
      <p:sp>
        <p:nvSpPr>
          <p:cNvPr id="273" name="Straight Arrow Connector 31"/>
          <p:cNvSpPr/>
          <p:nvPr/>
        </p:nvSpPr>
        <p:spPr>
          <a:xfrm>
            <a:off x="2520175" y="2219092"/>
            <a:ext cx="3702206" cy="1126275"/>
          </a:xfrm>
          <a:prstGeom prst="line">
            <a:avLst/>
          </a:prstGeom>
          <a:ln>
            <a:solidFill>
              <a:srgbClr val="FF0000"/>
            </a:solidFill>
            <a:headEnd type="triangle"/>
            <a:tailEnd type="triangle"/>
          </a:ln>
        </p:spPr>
        <p:txBody>
          <a:bodyPr lIns="45719" rIns="45719"/>
          <a:lstStyle/>
          <a:p>
            <a:endParaRPr/>
          </a:p>
        </p:txBody>
      </p:sp>
      <p:sp>
        <p:nvSpPr>
          <p:cNvPr id="274" name="Straight Connector 36"/>
          <p:cNvSpPr/>
          <p:nvPr/>
        </p:nvSpPr>
        <p:spPr>
          <a:xfrm flipH="1">
            <a:off x="4168741" y="2475569"/>
            <a:ext cx="46420" cy="464982"/>
          </a:xfrm>
          <a:prstGeom prst="line">
            <a:avLst/>
          </a:prstGeom>
          <a:ln w="38100">
            <a:solidFill>
              <a:srgbClr val="808080"/>
            </a:solidFill>
          </a:ln>
        </p:spPr>
        <p:txBody>
          <a:bodyPr lIns="45719" rIns="45719"/>
          <a:lstStyle/>
          <a:p>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6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63"/>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3" nodeType="afterEffect">
                                  <p:stCondLst>
                                    <p:cond delay="0"/>
                                  </p:stCondLst>
                                  <p:iterate>
                                    <p:tmAbs val="0"/>
                                  </p:iterate>
                                  <p:childTnLst>
                                    <p:set>
                                      <p:cBhvr>
                                        <p:cTn id="12" fill="hold"/>
                                        <p:tgtEl>
                                          <p:spTgt spid="262"/>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4" nodeType="afterEffect">
                                  <p:stCondLst>
                                    <p:cond delay="0"/>
                                  </p:stCondLst>
                                  <p:iterate>
                                    <p:tmAbs val="0"/>
                                  </p:iterate>
                                  <p:childTnLst>
                                    <p:set>
                                      <p:cBhvr>
                                        <p:cTn id="15" fill="hold"/>
                                        <p:tgtEl>
                                          <p:spTgt spid="273"/>
                                        </p:tgtEl>
                                        <p:attrNameLst>
                                          <p:attrName>style.visibility</p:attrName>
                                        </p:attrNameLst>
                                      </p:cBhvr>
                                      <p:to>
                                        <p:strVal val="visible"/>
                                      </p:to>
                                    </p:set>
                                  </p:childTnLst>
                                </p:cTn>
                              </p:par>
                            </p:childTnLst>
                          </p:cTn>
                        </p:par>
                        <p:par>
                          <p:cTn id="16" fill="hold">
                            <p:stCondLst>
                              <p:cond delay="0"/>
                            </p:stCondLst>
                            <p:childTnLst>
                              <p:par>
                                <p:cTn id="17" presetID="1" presetClass="entr" presetSubtype="0" fill="hold" grpId="5" nodeType="afterEffect">
                                  <p:stCondLst>
                                    <p:cond delay="0"/>
                                  </p:stCondLst>
                                  <p:iterate>
                                    <p:tmAbs val="0"/>
                                  </p:iterate>
                                  <p:childTnLst>
                                    <p:set>
                                      <p:cBhvr>
                                        <p:cTn id="18" fill="hold"/>
                                        <p:tgtEl>
                                          <p:spTgt spid="264"/>
                                        </p:tgtEl>
                                        <p:attrNameLst>
                                          <p:attrName>style.visibility</p:attrName>
                                        </p:attrNameLst>
                                      </p:cBhvr>
                                      <p:to>
                                        <p:strVal val="visible"/>
                                      </p:to>
                                    </p:set>
                                  </p:childTnLst>
                                </p:cTn>
                              </p:par>
                            </p:childTnLst>
                          </p:cTn>
                        </p:par>
                        <p:par>
                          <p:cTn id="19" fill="hold">
                            <p:stCondLst>
                              <p:cond delay="0"/>
                            </p:stCondLst>
                            <p:childTnLst>
                              <p:par>
                                <p:cTn id="20" presetID="1" presetClass="entr" presetSubtype="0" fill="hold" grpId="6" nodeType="afterEffect">
                                  <p:stCondLst>
                                    <p:cond delay="0"/>
                                  </p:stCondLst>
                                  <p:iterate>
                                    <p:tmAbs val="0"/>
                                  </p:iterate>
                                  <p:childTnLst>
                                    <p:set>
                                      <p:cBhvr>
                                        <p:cTn id="21" fill="hold"/>
                                        <p:tgtEl>
                                          <p:spTgt spid="272"/>
                                        </p:tgtEl>
                                        <p:attrNameLst>
                                          <p:attrName>style.visibility</p:attrName>
                                        </p:attrNameLst>
                                      </p:cBhvr>
                                      <p:to>
                                        <p:strVal val="visible"/>
                                      </p:to>
                                    </p:set>
                                  </p:childTnLst>
                                </p:cTn>
                              </p:par>
                            </p:childTnLst>
                          </p:cTn>
                        </p:par>
                        <p:par>
                          <p:cTn id="22" fill="hold">
                            <p:stCondLst>
                              <p:cond delay="0"/>
                            </p:stCondLst>
                            <p:childTnLst>
                              <p:par>
                                <p:cTn id="23" presetID="1" presetClass="entr" presetSubtype="0" fill="hold" grpId="7" nodeType="afterEffect">
                                  <p:stCondLst>
                                    <p:cond delay="0"/>
                                  </p:stCondLst>
                                  <p:iterate>
                                    <p:tmAbs val="0"/>
                                  </p:iterate>
                                  <p:childTnLst>
                                    <p:set>
                                      <p:cBhvr>
                                        <p:cTn id="24" fill="hold"/>
                                        <p:tgtEl>
                                          <p:spTgt spid="269"/>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8" nodeType="clickEffect">
                                  <p:stCondLst>
                                    <p:cond delay="0"/>
                                  </p:stCondLst>
                                  <p:iterate>
                                    <p:tmAbs val="0"/>
                                  </p:iterate>
                                  <p:childTnLst>
                                    <p:set>
                                      <p:cBhvr>
                                        <p:cTn id="28" fill="hold"/>
                                        <p:tgtEl>
                                          <p:spTgt spid="265"/>
                                        </p:tgtEl>
                                        <p:attrNameLst>
                                          <p:attrName>style.visibility</p:attrName>
                                        </p:attrNameLst>
                                      </p:cBhvr>
                                      <p:to>
                                        <p:strVal val="visible"/>
                                      </p:to>
                                    </p:set>
                                  </p:childTnLst>
                                </p:cTn>
                              </p:par>
                            </p:childTnLst>
                          </p:cTn>
                        </p:par>
                        <p:par>
                          <p:cTn id="29" fill="hold">
                            <p:stCondLst>
                              <p:cond delay="0"/>
                            </p:stCondLst>
                            <p:childTnLst>
                              <p:par>
                                <p:cTn id="30" presetID="1" presetClass="entr" presetSubtype="0" fill="hold" grpId="9" nodeType="afterEffect">
                                  <p:stCondLst>
                                    <p:cond delay="0"/>
                                  </p:stCondLst>
                                  <p:iterate>
                                    <p:tmAbs val="0"/>
                                  </p:iterate>
                                  <p:childTnLst>
                                    <p:set>
                                      <p:cBhvr>
                                        <p:cTn id="31" fill="hold"/>
                                        <p:tgtEl>
                                          <p:spTgt spid="267"/>
                                        </p:tgtEl>
                                        <p:attrNameLst>
                                          <p:attrName>style.visibility</p:attrName>
                                        </p:attrNameLst>
                                      </p:cBhvr>
                                      <p:to>
                                        <p:strVal val="visible"/>
                                      </p:to>
                                    </p:set>
                                  </p:childTnLst>
                                </p:cTn>
                              </p:par>
                            </p:childTnLst>
                          </p:cTn>
                        </p:par>
                        <p:par>
                          <p:cTn id="32" fill="hold">
                            <p:stCondLst>
                              <p:cond delay="0"/>
                            </p:stCondLst>
                            <p:childTnLst>
                              <p:par>
                                <p:cTn id="33" presetID="1" presetClass="entr" presetSubtype="0" fill="hold" grpId="10" nodeType="afterEffect">
                                  <p:stCondLst>
                                    <p:cond delay="0"/>
                                  </p:stCondLst>
                                  <p:iterate>
                                    <p:tmAbs val="0"/>
                                  </p:iterate>
                                  <p:childTnLst>
                                    <p:set>
                                      <p:cBhvr>
                                        <p:cTn id="34" fill="hold"/>
                                        <p:tgtEl>
                                          <p:spTgt spid="268"/>
                                        </p:tgtEl>
                                        <p:attrNameLst>
                                          <p:attrName>style.visibility</p:attrName>
                                        </p:attrNameLst>
                                      </p:cBhvr>
                                      <p:to>
                                        <p:strVal val="visible"/>
                                      </p:to>
                                    </p:set>
                                  </p:childTnLst>
                                </p:cTn>
                              </p:par>
                            </p:childTnLst>
                          </p:cTn>
                        </p:par>
                        <p:par>
                          <p:cTn id="35" fill="hold">
                            <p:stCondLst>
                              <p:cond delay="0"/>
                            </p:stCondLst>
                            <p:childTnLst>
                              <p:par>
                                <p:cTn id="36" presetID="1" presetClass="entr" presetSubtype="0" fill="hold" grpId="11" nodeType="afterEffect">
                                  <p:stCondLst>
                                    <p:cond delay="0"/>
                                  </p:stCondLst>
                                  <p:iterate>
                                    <p:tmAbs val="0"/>
                                  </p:iterate>
                                  <p:childTnLst>
                                    <p:set>
                                      <p:cBhvr>
                                        <p:cTn id="37" fill="hold"/>
                                        <p:tgtEl>
                                          <p:spTgt spid="266"/>
                                        </p:tgtEl>
                                        <p:attrNameLst>
                                          <p:attrName>style.visibility</p:attrName>
                                        </p:attrNameLst>
                                      </p:cBhvr>
                                      <p:to>
                                        <p:strVal val="visible"/>
                                      </p:to>
                                    </p:set>
                                  </p:childTnLst>
                                </p:cTn>
                              </p:par>
                            </p:childTnLst>
                          </p:cTn>
                        </p:par>
                        <p:par>
                          <p:cTn id="38" fill="hold">
                            <p:stCondLst>
                              <p:cond delay="0"/>
                            </p:stCondLst>
                            <p:childTnLst>
                              <p:par>
                                <p:cTn id="39" presetID="1" presetClass="entr" presetSubtype="0" fill="hold" grpId="12" nodeType="afterEffect">
                                  <p:stCondLst>
                                    <p:cond delay="0"/>
                                  </p:stCondLst>
                                  <p:iterate>
                                    <p:tmAbs val="0"/>
                                  </p:iterate>
                                  <p:childTnLst>
                                    <p:set>
                                      <p:cBhvr>
                                        <p:cTn id="40" fill="hold"/>
                                        <p:tgtEl>
                                          <p:spTgt spid="270"/>
                                        </p:tgtEl>
                                        <p:attrNameLst>
                                          <p:attrName>style.visibility</p:attrName>
                                        </p:attrNameLst>
                                      </p:cBhvr>
                                      <p:to>
                                        <p:strVal val="visible"/>
                                      </p:to>
                                    </p:set>
                                  </p:childTnLst>
                                </p:cTn>
                              </p:par>
                            </p:childTnLst>
                          </p:cTn>
                        </p:par>
                        <p:par>
                          <p:cTn id="41" fill="hold">
                            <p:stCondLst>
                              <p:cond delay="0"/>
                            </p:stCondLst>
                            <p:childTnLst>
                              <p:par>
                                <p:cTn id="42" presetID="1" presetClass="entr" presetSubtype="0" fill="hold" grpId="13" nodeType="afterEffect">
                                  <p:stCondLst>
                                    <p:cond delay="0"/>
                                  </p:stCondLst>
                                  <p:iterate>
                                    <p:tmAbs val="0"/>
                                  </p:iterate>
                                  <p:childTnLst>
                                    <p:set>
                                      <p:cBhvr>
                                        <p:cTn id="43" fill="hold"/>
                                        <p:tgtEl>
                                          <p:spTgt spid="2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61" grpId="1" animBg="1" advAuto="0"/>
      <p:bldP spid="262" grpId="3" animBg="1" advAuto="0"/>
      <p:bldP spid="263" grpId="2" animBg="1" advAuto="0"/>
      <p:bldP spid="264" grpId="5" animBg="1" advAuto="0"/>
      <p:bldP spid="265" grpId="8" animBg="1" advAuto="0"/>
      <p:bldP spid="266" grpId="11" animBg="1" advAuto="0"/>
      <p:bldP spid="267" grpId="9" animBg="1" advAuto="0"/>
      <p:bldP spid="268" grpId="10" animBg="1" advAuto="0"/>
      <p:bldP spid="269" grpId="7" animBg="1" advAuto="0"/>
      <p:bldP spid="270" grpId="12" animBg="1" advAuto="0"/>
      <p:bldP spid="272" grpId="6" animBg="1" advAuto="0"/>
      <p:bldP spid="273" grpId="4" animBg="1" advAuto="0"/>
      <p:bldP spid="274" grpId="13" animBg="1" advAuto="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8"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Research on vision/space ~ language</a:t>
            </a:r>
          </a:p>
        </p:txBody>
      </p:sp>
      <p:sp>
        <p:nvSpPr>
          <p:cNvPr id="279" name="Content Placeholder 2"/>
          <p:cNvSpPr txBox="1">
            <a:spLocks noGrp="1"/>
          </p:cNvSpPr>
          <p:nvPr>
            <p:ph type="body" idx="1"/>
          </p:nvPr>
        </p:nvSpPr>
        <p:spPr>
          <a:xfrm>
            <a:off x="457200" y="1393649"/>
            <a:ext cx="8229600" cy="3184853"/>
          </a:xfrm>
          <a:prstGeom prst="rect">
            <a:avLst/>
          </a:prstGeom>
        </p:spPr>
        <p:txBody>
          <a:bodyPr/>
          <a:lstStyle/>
          <a:p>
            <a:pPr>
              <a:defRPr>
                <a:latin typeface="Seravek"/>
                <a:ea typeface="Seravek"/>
                <a:cs typeface="Seravek"/>
                <a:sym typeface="Seravek"/>
              </a:defRPr>
            </a:pPr>
            <a:r>
              <a:t>Prediction:</a:t>
            </a:r>
          </a:p>
          <a:p>
            <a:pPr marL="742950" lvl="1" indent="-285750">
              <a:spcBef>
                <a:spcPts val="400"/>
              </a:spcBef>
              <a:defRPr sz="1800">
                <a:latin typeface="Seravek"/>
                <a:ea typeface="Seravek"/>
                <a:cs typeface="Seravek"/>
                <a:sym typeface="Seravek"/>
              </a:defRPr>
            </a:pPr>
            <a:r>
              <a:t>Deixis as a cue to prediction in adults</a:t>
            </a:r>
            <a:r>
              <a:rPr sz="1000"/>
              <a:t> (Reuter et al., 2021)</a:t>
            </a:r>
          </a:p>
          <a:p>
            <a:pPr marL="742950" lvl="1" indent="-285750">
              <a:spcBef>
                <a:spcPts val="400"/>
              </a:spcBef>
              <a:defRPr sz="1800">
                <a:latin typeface="Seravek"/>
                <a:ea typeface="Seravek"/>
                <a:cs typeface="Seravek"/>
                <a:sym typeface="Seravek"/>
              </a:defRPr>
            </a:pPr>
            <a:r>
              <a:t>Visuospatial expectations updated faster in children the larger their vocabulary </a:t>
            </a:r>
            <a:r>
              <a:rPr sz="1000"/>
              <a:t>(Reuter et al., 2018)</a:t>
            </a:r>
          </a:p>
        </p:txBody>
      </p:sp>
      <p:sp>
        <p:nvSpPr>
          <p:cNvPr id="280" name="Rectangle 4"/>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281" name="Slide Number Placeholder 3"/>
          <p:cNvSpPr txBox="1">
            <a:spLocks noGrp="1"/>
          </p:cNvSpPr>
          <p:nvPr>
            <p:ph type="sldNum" sz="quarter" idx="2"/>
          </p:nvPr>
        </p:nvSpPr>
        <p:spPr>
          <a:xfrm>
            <a:off x="8413144" y="4730386"/>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rPr/>
              <a:t>22</a:t>
            </a:fld>
            <a:endParaRPr/>
          </a:p>
        </p:txBody>
      </p:sp>
      <p:pic>
        <p:nvPicPr>
          <p:cNvPr id="282" name="Picture 7" descr="Picture 7"/>
          <p:cNvPicPr>
            <a:picLocks noChangeAspect="1"/>
          </p:cNvPicPr>
          <p:nvPr/>
        </p:nvPicPr>
        <p:blipFill>
          <a:blip r:embed="rId3"/>
          <a:stretch>
            <a:fillRect/>
          </a:stretch>
        </p:blipFill>
        <p:spPr>
          <a:xfrm>
            <a:off x="5092994" y="3060051"/>
            <a:ext cx="3098119" cy="2062185"/>
          </a:xfrm>
          <a:prstGeom prst="rect">
            <a:avLst/>
          </a:prstGeom>
          <a:ln w="12700">
            <a:miter lim="400000"/>
          </a:ln>
        </p:spPr>
      </p:pic>
    </p:spTree>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Participants</a:t>
            </a:r>
          </a:p>
        </p:txBody>
      </p:sp>
      <p:sp>
        <p:nvSpPr>
          <p:cNvPr id="287" name="Content Placeholder 2"/>
          <p:cNvSpPr txBox="1">
            <a:spLocks noGrp="1"/>
          </p:cNvSpPr>
          <p:nvPr>
            <p:ph type="body" sz="quarter" idx="1"/>
          </p:nvPr>
        </p:nvSpPr>
        <p:spPr>
          <a:xfrm>
            <a:off x="457200" y="1393650"/>
            <a:ext cx="8229600" cy="546361"/>
          </a:xfrm>
          <a:prstGeom prst="rect">
            <a:avLst/>
          </a:prstGeom>
        </p:spPr>
        <p:txBody>
          <a:bodyPr/>
          <a:lstStyle>
            <a:lvl1pPr>
              <a:defRPr>
                <a:latin typeface="Seravek"/>
                <a:ea typeface="Seravek"/>
                <a:cs typeface="Seravek"/>
                <a:sym typeface="Seravek"/>
              </a:defRPr>
            </a:lvl1pPr>
          </a:lstStyle>
          <a:p>
            <a:r>
              <a:t>30 native Spanish speakers</a:t>
            </a:r>
          </a:p>
        </p:txBody>
      </p:sp>
      <p:sp>
        <p:nvSpPr>
          <p:cNvPr id="288" name="Title 1"/>
          <p:cNvSpPr txBox="1"/>
          <p:nvPr/>
        </p:nvSpPr>
        <p:spPr>
          <a:xfrm>
            <a:off x="519395" y="2161690"/>
            <a:ext cx="8138161" cy="5486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defRPr sz="3000">
                <a:solidFill>
                  <a:srgbClr val="941100"/>
                </a:solidFill>
                <a:latin typeface="Seravek"/>
                <a:ea typeface="Seravek"/>
                <a:cs typeface="Seravek"/>
                <a:sym typeface="Seravek"/>
              </a:defRPr>
            </a:lvl1pPr>
          </a:lstStyle>
          <a:p>
            <a:r>
              <a:t>Materials</a:t>
            </a:r>
          </a:p>
        </p:txBody>
      </p:sp>
      <p:sp>
        <p:nvSpPr>
          <p:cNvPr id="289" name="Content Placeholder 2"/>
          <p:cNvSpPr txBox="1"/>
          <p:nvPr/>
        </p:nvSpPr>
        <p:spPr>
          <a:xfrm>
            <a:off x="544107" y="2794085"/>
            <a:ext cx="8138160" cy="1216153"/>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p>
            <a:pPr marL="342900" indent="-342900">
              <a:spcBef>
                <a:spcPts val="500"/>
              </a:spcBef>
              <a:buSzPct val="100000"/>
              <a:buChar char="•"/>
              <a:defRPr sz="2200">
                <a:latin typeface="Seravek"/>
                <a:ea typeface="Seravek"/>
                <a:cs typeface="Seravek"/>
                <a:sym typeface="Seravek"/>
              </a:defRPr>
            </a:pPr>
            <a:r>
              <a:t>Same as in Studies 1 and 2</a:t>
            </a:r>
          </a:p>
          <a:p>
            <a:pPr marL="342900" indent="-342900">
              <a:spcBef>
                <a:spcPts val="500"/>
              </a:spcBef>
              <a:buSzPct val="100000"/>
              <a:buChar char="•"/>
              <a:defRPr sz="2200">
                <a:latin typeface="Seravek"/>
                <a:ea typeface="Seravek"/>
                <a:cs typeface="Seravek"/>
                <a:sym typeface="Seravek"/>
              </a:defRPr>
            </a:pPr>
            <a:r>
              <a:t>Visuospatial prediction task</a:t>
            </a:r>
          </a:p>
        </p:txBody>
      </p:sp>
      <p:sp>
        <p:nvSpPr>
          <p:cNvPr id="290" name="Rectangle 9"/>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291" name="Slide Number Placeholder 3"/>
          <p:cNvSpPr txBox="1">
            <a:spLocks noGrp="1"/>
          </p:cNvSpPr>
          <p:nvPr>
            <p:ph type="sldNum" sz="quarter" idx="2"/>
          </p:nvPr>
        </p:nvSpPr>
        <p:spPr>
          <a:xfrm>
            <a:off x="8413144" y="4730386"/>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23</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288"/>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2" nodeType="afterEffect">
                                  <p:stCondLst>
                                    <p:cond delay="0"/>
                                  </p:stCondLst>
                                  <p:iterate>
                                    <p:tmAbs val="0"/>
                                  </p:iterate>
                                  <p:childTnLst>
                                    <p:set>
                                      <p:cBhvr>
                                        <p:cTn id="9" fill="hold"/>
                                        <p:tgtEl>
                                          <p:spTgt spid="28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8" grpId="1" animBg="1" advAuto="0"/>
      <p:bldP spid="289" grpId="2" animBg="1" advAuto="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95" name="car_sound.mov" descr="car_sound.mov"/>
          <p:cNvPicPr>
            <a:picLocks/>
          </p:cNvPicPr>
          <p:nvPr>
            <a:videoFile r:link="rId2"/>
            <p:extLst>
              <p:ext uri="{DAA4B4D4-6D71-4841-9C94-3DE7FCFB9230}">
                <p14:media xmlns:p14="http://schemas.microsoft.com/office/powerpoint/2010/main" r:embed="rId1"/>
              </p:ext>
            </p:extLst>
          </p:nvPr>
        </p:nvPicPr>
        <p:blipFill>
          <a:blip r:embed="rId4"/>
          <a:stretch>
            <a:fillRect/>
          </a:stretch>
        </p:blipFill>
        <p:spPr>
          <a:xfrm>
            <a:off x="2052342" y="1101593"/>
            <a:ext cx="5095876" cy="3184525"/>
          </a:xfrm>
          <a:prstGeom prst="rect">
            <a:avLst/>
          </a:prstGeom>
          <a:ln w="12700">
            <a:miter lim="400000"/>
          </a:ln>
        </p:spPr>
      </p:pic>
      <p:sp>
        <p:nvSpPr>
          <p:cNvPr id="299" name="Rectangle 9"/>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300" name="Slide Number Placeholder 3"/>
          <p:cNvSpPr txBox="1">
            <a:spLocks noGrp="1"/>
          </p:cNvSpPr>
          <p:nvPr>
            <p:ph type="sldNum" sz="quarter" idx="2"/>
          </p:nvPr>
        </p:nvSpPr>
        <p:spPr>
          <a:xfrm>
            <a:off x="8413144" y="4730386"/>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24</a:t>
            </a:fld>
            <a:endParaRPr/>
          </a:p>
        </p:txBody>
      </p:sp>
    </p:spTree>
  </p:cSld>
  <p:clrMapOvr>
    <a:masterClrMapping/>
  </p:clrMapOvr>
  <p:transition spd="med"/>
  <p:timing>
    <p:tnLst>
      <p:par>
        <p:cTn id="1" dur="indefinite" restart="never" fill="hold"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838" fill="hold"/>
                                        <p:tgtEl>
                                          <p:spTgt spid="295"/>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95"/>
                </p:tgtEl>
              </p:cMediaNode>
            </p:video>
            <p:seq concurrent="1" nextAc="seek">
              <p:cTn id="8" restart="whenNotActive" fill="hold" evtFilter="cancelBubble" nodeType="interactiveSeq">
                <p:stCondLst>
                  <p:cond evt="onClick" delay="0">
                    <p:tgtEl>
                      <p:spTgt spid="29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95"/>
                                        </p:tgtEl>
                                      </p:cBhvr>
                                    </p:cmd>
                                  </p:childTnLst>
                                </p:cTn>
                              </p:par>
                            </p:childTnLst>
                          </p:cTn>
                        </p:par>
                      </p:childTnLst>
                    </p:cTn>
                  </p:par>
                </p:childTnLst>
              </p:cTn>
              <p:nextCondLst>
                <p:cond evt="onClick" delay="0">
                  <p:tgtEl>
                    <p:spTgt spid="295"/>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2"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Results</a:t>
            </a:r>
          </a:p>
        </p:txBody>
      </p:sp>
      <p:sp>
        <p:nvSpPr>
          <p:cNvPr id="303" name="Slide Number Placeholder 3"/>
          <p:cNvSpPr txBox="1">
            <a:spLocks noGrp="1"/>
          </p:cNvSpPr>
          <p:nvPr>
            <p:ph type="sldNum" sz="quarter" idx="2"/>
          </p:nvPr>
        </p:nvSpPr>
        <p:spPr>
          <a:xfrm>
            <a:off x="11080144" y="6406785"/>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25</a:t>
            </a:fld>
            <a:endParaRPr/>
          </a:p>
        </p:txBody>
      </p:sp>
      <p:pic>
        <p:nvPicPr>
          <p:cNvPr id="304" name="Content Placeholder 4" descr="Content Placeholder 4"/>
          <p:cNvPicPr>
            <a:picLocks noChangeAspect="1"/>
          </p:cNvPicPr>
          <p:nvPr/>
        </p:nvPicPr>
        <p:blipFill>
          <a:blip r:embed="rId3"/>
          <a:stretch>
            <a:fillRect/>
          </a:stretch>
        </p:blipFill>
        <p:spPr>
          <a:xfrm>
            <a:off x="1785255" y="39686"/>
            <a:ext cx="7649029" cy="5099354"/>
          </a:xfrm>
          <a:prstGeom prst="rect">
            <a:avLst/>
          </a:prstGeom>
          <a:ln w="12700">
            <a:miter lim="400000"/>
          </a:ln>
        </p:spPr>
      </p:pic>
      <p:sp>
        <p:nvSpPr>
          <p:cNvPr id="305" name="TextBox 6"/>
          <p:cNvSpPr txBox="1"/>
          <p:nvPr/>
        </p:nvSpPr>
        <p:spPr>
          <a:xfrm>
            <a:off x="2158408" y="44067"/>
            <a:ext cx="3423685" cy="269241"/>
          </a:xfrm>
          <a:prstGeom prst="rect">
            <a:avLst/>
          </a:prstGeom>
          <a:solidFill>
            <a:srgbClr val="92D05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200">
                <a:latin typeface="Seravek"/>
                <a:ea typeface="Seravek"/>
                <a:cs typeface="Seravek"/>
                <a:sym typeface="Seravek"/>
              </a:defRPr>
            </a:lvl1pPr>
          </a:lstStyle>
          <a:p>
            <a:r>
              <a:t>Canta</a:t>
            </a:r>
          </a:p>
        </p:txBody>
      </p:sp>
      <p:sp>
        <p:nvSpPr>
          <p:cNvPr id="306" name="TextBox 12"/>
          <p:cNvSpPr txBox="1"/>
          <p:nvPr/>
        </p:nvSpPr>
        <p:spPr>
          <a:xfrm>
            <a:off x="5667152" y="42233"/>
            <a:ext cx="3402420" cy="269241"/>
          </a:xfrm>
          <a:prstGeom prst="rect">
            <a:avLst/>
          </a:prstGeom>
          <a:solidFill>
            <a:srgbClr val="92D050"/>
          </a:solidFill>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lgn="ctr">
              <a:defRPr sz="1200">
                <a:latin typeface="Seravek"/>
                <a:ea typeface="Seravek"/>
                <a:cs typeface="Seravek"/>
                <a:sym typeface="Seravek"/>
              </a:defRPr>
            </a:lvl1pPr>
          </a:lstStyle>
          <a:p>
            <a:r>
              <a:t>Cantó</a:t>
            </a:r>
          </a:p>
        </p:txBody>
      </p:sp>
      <p:sp>
        <p:nvSpPr>
          <p:cNvPr id="307" name="Rectangle 8"/>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308"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25</a:t>
            </a: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2"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Discussion</a:t>
            </a:r>
          </a:p>
        </p:txBody>
      </p:sp>
      <p:sp>
        <p:nvSpPr>
          <p:cNvPr id="313" name="Slide Number Placeholder 3"/>
          <p:cNvSpPr txBox="1">
            <a:spLocks noGrp="1"/>
          </p:cNvSpPr>
          <p:nvPr>
            <p:ph type="sldNum" sz="quarter" idx="2"/>
          </p:nvPr>
        </p:nvSpPr>
        <p:spPr>
          <a:xfrm>
            <a:off x="11080144" y="6406785"/>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rPr/>
              <a:t>26</a:t>
            </a:fld>
            <a:endParaRPr/>
          </a:p>
        </p:txBody>
      </p:sp>
      <p:sp>
        <p:nvSpPr>
          <p:cNvPr id="314" name="Content Placeholder 5"/>
          <p:cNvSpPr txBox="1">
            <a:spLocks noGrp="1"/>
          </p:cNvSpPr>
          <p:nvPr>
            <p:ph type="body" idx="1"/>
          </p:nvPr>
        </p:nvSpPr>
        <p:spPr>
          <a:xfrm>
            <a:off x="457200" y="1393649"/>
            <a:ext cx="8229600" cy="3184853"/>
          </a:xfrm>
          <a:prstGeom prst="rect">
            <a:avLst/>
          </a:prstGeom>
        </p:spPr>
        <p:txBody>
          <a:bodyPr/>
          <a:lstStyle/>
          <a:p>
            <a:pPr marL="0" indent="0">
              <a:buSzTx/>
              <a:buNone/>
              <a:defRPr>
                <a:latin typeface="Seravek"/>
                <a:ea typeface="Seravek"/>
                <a:cs typeface="Seravek"/>
                <a:sym typeface="Seravek"/>
              </a:defRPr>
            </a:pPr>
            <a:r>
              <a:rPr dirty="0"/>
              <a:t>The association between domains supports:</a:t>
            </a:r>
          </a:p>
          <a:p>
            <a:pPr>
              <a:defRPr>
                <a:latin typeface="Seravek"/>
                <a:ea typeface="Seravek"/>
                <a:cs typeface="Seravek"/>
                <a:sym typeface="Seravek"/>
              </a:defRPr>
            </a:pPr>
            <a:r>
              <a:rPr dirty="0"/>
              <a:t>Domain-general models of learning </a:t>
            </a:r>
            <a:endParaRPr lang="en-US" dirty="0"/>
          </a:p>
          <a:p>
            <a:pPr lvl="1">
              <a:defRPr>
                <a:latin typeface="Seravek"/>
                <a:ea typeface="Seravek"/>
                <a:cs typeface="Seravek"/>
                <a:sym typeface="Seravek"/>
              </a:defRPr>
            </a:pPr>
            <a:r>
              <a:rPr sz="1800" dirty="0"/>
              <a:t>for more general mechanisms</a:t>
            </a:r>
            <a:endParaRPr lang="en-US" sz="1800" dirty="0"/>
          </a:p>
          <a:p>
            <a:pPr lvl="1">
              <a:defRPr>
                <a:latin typeface="Seravek"/>
                <a:ea typeface="Seravek"/>
                <a:cs typeface="Seravek"/>
                <a:sym typeface="Seravek"/>
              </a:defRPr>
            </a:pPr>
            <a:r>
              <a:rPr lang="en-US" sz="1800" dirty="0"/>
              <a:t>except no need for perceptual sharing</a:t>
            </a:r>
            <a:endParaRPr sz="1800" dirty="0"/>
          </a:p>
          <a:p>
            <a:pPr>
              <a:defRPr>
                <a:latin typeface="Seravek"/>
                <a:ea typeface="Seravek"/>
                <a:cs typeface="Seravek"/>
                <a:sym typeface="Seravek"/>
              </a:defRPr>
            </a:pPr>
            <a:r>
              <a:rPr dirty="0"/>
              <a:t>Neural reuse theories </a:t>
            </a:r>
            <a:r>
              <a:rPr sz="1000" dirty="0"/>
              <a:t>(Asano et al., 2021)</a:t>
            </a:r>
          </a:p>
          <a:p>
            <a:pPr>
              <a:defRPr>
                <a:latin typeface="Seravek"/>
                <a:ea typeface="Seravek"/>
                <a:cs typeface="Seravek"/>
                <a:sym typeface="Seravek"/>
              </a:defRPr>
            </a:pPr>
            <a:r>
              <a:rPr dirty="0" err="1"/>
              <a:t>Neuroemergentist</a:t>
            </a:r>
            <a:r>
              <a:rPr dirty="0"/>
              <a:t> approach </a:t>
            </a:r>
            <a:r>
              <a:rPr sz="1000" dirty="0"/>
              <a:t>(Hernández et al., 2019)</a:t>
            </a:r>
          </a:p>
        </p:txBody>
      </p:sp>
      <p:sp>
        <p:nvSpPr>
          <p:cNvPr id="315" name="Rectangle 6"/>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316"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26</a:t>
            </a: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0"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Conclusion</a:t>
            </a:r>
          </a:p>
        </p:txBody>
      </p:sp>
      <p:sp>
        <p:nvSpPr>
          <p:cNvPr id="321" name="Content Placeholder 2"/>
          <p:cNvSpPr txBox="1">
            <a:spLocks noGrp="1"/>
          </p:cNvSpPr>
          <p:nvPr>
            <p:ph type="body" idx="1"/>
          </p:nvPr>
        </p:nvSpPr>
        <p:spPr>
          <a:xfrm>
            <a:off x="457200" y="1393649"/>
            <a:ext cx="8229600" cy="3184853"/>
          </a:xfrm>
          <a:prstGeom prst="rect">
            <a:avLst/>
          </a:prstGeom>
        </p:spPr>
        <p:txBody>
          <a:bodyPr/>
          <a:lstStyle/>
          <a:p>
            <a:pPr>
              <a:defRPr>
                <a:latin typeface="Seravek"/>
                <a:ea typeface="Seravek"/>
                <a:cs typeface="Seravek"/>
                <a:sym typeface="Seravek"/>
              </a:defRPr>
            </a:pPr>
            <a:r>
              <a:t>Distinct language experiences shape language processing and prediction differently</a:t>
            </a:r>
          </a:p>
          <a:p>
            <a:pPr marL="742950" lvl="1" indent="-285750">
              <a:spcBef>
                <a:spcPts val="400"/>
              </a:spcBef>
              <a:defRPr sz="1800">
                <a:latin typeface="Seravek"/>
                <a:ea typeface="Seravek"/>
                <a:cs typeface="Seravek"/>
                <a:sym typeface="Seravek"/>
              </a:defRPr>
            </a:pPr>
            <a:r>
              <a:t>Need to heed language use more closely</a:t>
            </a:r>
          </a:p>
          <a:p>
            <a:pPr marL="742950" lvl="1" indent="-285750">
              <a:spcBef>
                <a:spcPts val="400"/>
              </a:spcBef>
              <a:defRPr sz="1800">
                <a:latin typeface="Seravek"/>
                <a:ea typeface="Seravek"/>
                <a:cs typeface="Seravek"/>
                <a:sym typeface="Seravek"/>
              </a:defRPr>
            </a:pPr>
            <a:endParaRPr/>
          </a:p>
          <a:p>
            <a:pPr>
              <a:defRPr>
                <a:latin typeface="Seravek"/>
                <a:ea typeface="Seravek"/>
                <a:cs typeface="Seravek"/>
                <a:sym typeface="Seravek"/>
              </a:defRPr>
            </a:pPr>
            <a:r>
              <a:t>Prediction abilities may share common mechanisms across cognition</a:t>
            </a:r>
          </a:p>
        </p:txBody>
      </p:sp>
      <p:sp>
        <p:nvSpPr>
          <p:cNvPr id="322" name="Slide Number Placeholder 3"/>
          <p:cNvSpPr txBox="1">
            <a:spLocks noGrp="1"/>
          </p:cNvSpPr>
          <p:nvPr>
            <p:ph type="sldNum" sz="quarter" idx="2"/>
          </p:nvPr>
        </p:nvSpPr>
        <p:spPr>
          <a:xfrm>
            <a:off x="11080144" y="6406785"/>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27</a:t>
            </a:fld>
            <a:endParaRPr/>
          </a:p>
        </p:txBody>
      </p:sp>
      <p:sp>
        <p:nvSpPr>
          <p:cNvPr id="323" name="Rectangle 5"/>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324"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27</a:t>
            </a: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6" name="Title 1"/>
          <p:cNvSpPr txBox="1">
            <a:spLocks noGrp="1"/>
          </p:cNvSpPr>
          <p:nvPr>
            <p:ph type="title"/>
          </p:nvPr>
        </p:nvSpPr>
        <p:spPr>
          <a:prstGeom prst="rect">
            <a:avLst/>
          </a:prstGeom>
        </p:spPr>
        <p:txBody>
          <a:bodyPr/>
          <a:lstStyle/>
          <a:p>
            <a:pPr>
              <a:defRPr>
                <a:solidFill>
                  <a:srgbClr val="941100"/>
                </a:solidFill>
                <a:latin typeface="Seravek"/>
                <a:ea typeface="Seravek"/>
                <a:cs typeface="Seravek"/>
                <a:sym typeface="Seravek"/>
              </a:defRPr>
            </a:pPr>
            <a:r>
              <a:t>Future</a:t>
            </a:r>
            <a:r>
              <a:rPr>
                <a:solidFill>
                  <a:srgbClr val="000000"/>
                </a:solidFill>
              </a:rPr>
              <a:t> </a:t>
            </a:r>
            <a:r>
              <a:t>research</a:t>
            </a:r>
          </a:p>
        </p:txBody>
      </p:sp>
      <p:sp>
        <p:nvSpPr>
          <p:cNvPr id="327" name="Content Placeholder 2"/>
          <p:cNvSpPr txBox="1">
            <a:spLocks noGrp="1"/>
          </p:cNvSpPr>
          <p:nvPr>
            <p:ph type="body" sz="half" idx="1"/>
          </p:nvPr>
        </p:nvSpPr>
        <p:spPr>
          <a:xfrm>
            <a:off x="3950208" y="1393649"/>
            <a:ext cx="4736592" cy="3184853"/>
          </a:xfrm>
          <a:prstGeom prst="rect">
            <a:avLst/>
          </a:prstGeom>
        </p:spPr>
        <p:txBody>
          <a:bodyPr/>
          <a:lstStyle/>
          <a:p>
            <a:pPr marL="332613" indent="-332613" defTabSz="886968">
              <a:defRPr sz="2134">
                <a:latin typeface="Seravek"/>
                <a:ea typeface="Seravek"/>
                <a:cs typeface="Seravek"/>
                <a:sym typeface="Seravek"/>
              </a:defRPr>
            </a:pPr>
            <a:r>
              <a:t>Other language pairs for cross-linguistic transfer</a:t>
            </a:r>
          </a:p>
          <a:p>
            <a:pPr marL="332613" indent="-332613" defTabSz="886968">
              <a:defRPr sz="2134">
                <a:latin typeface="Seravek"/>
                <a:ea typeface="Seravek"/>
                <a:cs typeface="Seravek"/>
                <a:sym typeface="Seravek"/>
              </a:defRPr>
            </a:pPr>
            <a:r>
              <a:t>Other morphophonological associations</a:t>
            </a:r>
          </a:p>
          <a:p>
            <a:pPr marL="332613" indent="-332613" defTabSz="886968">
              <a:defRPr sz="2134">
                <a:latin typeface="Seravek"/>
                <a:ea typeface="Seravek"/>
                <a:cs typeface="Seravek"/>
                <a:sym typeface="Seravek"/>
              </a:defRPr>
            </a:pPr>
            <a:r>
              <a:t>Association between language and non-language prediction in bilinguals</a:t>
            </a:r>
          </a:p>
          <a:p>
            <a:pPr marL="332613" indent="-332613" defTabSz="886968">
              <a:defRPr sz="2134">
                <a:latin typeface="Seravek"/>
                <a:ea typeface="Seravek"/>
                <a:cs typeface="Seravek"/>
                <a:sym typeface="Seravek"/>
              </a:defRPr>
            </a:pPr>
            <a:r>
              <a:t>Association between language and music prediction</a:t>
            </a:r>
          </a:p>
        </p:txBody>
      </p:sp>
      <p:sp>
        <p:nvSpPr>
          <p:cNvPr id="328" name="Rectangle 5"/>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329" name="Slide Number Placeholder 3"/>
          <p:cNvSpPr txBox="1">
            <a:spLocks noGrp="1"/>
          </p:cNvSpPr>
          <p:nvPr>
            <p:ph type="sldNum" sz="quarter" idx="2"/>
          </p:nvPr>
        </p:nvSpPr>
        <p:spPr>
          <a:xfrm>
            <a:off x="8413144" y="4730386"/>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28</a:t>
            </a:fld>
            <a:endParaRPr/>
          </a:p>
        </p:txBody>
      </p:sp>
      <p:pic>
        <p:nvPicPr>
          <p:cNvPr id="330" name="Picture 7" descr="Picture 7"/>
          <p:cNvPicPr>
            <a:picLocks noChangeAspect="1"/>
          </p:cNvPicPr>
          <p:nvPr/>
        </p:nvPicPr>
        <p:blipFill>
          <a:blip r:embed="rId2"/>
          <a:stretch>
            <a:fillRect/>
          </a:stretch>
        </p:blipFill>
        <p:spPr>
          <a:xfrm>
            <a:off x="-45976" y="2523744"/>
            <a:ext cx="3700988" cy="2653539"/>
          </a:xfrm>
          <a:prstGeom prst="rect">
            <a:avLst/>
          </a:prstGeom>
          <a:ln w="12700">
            <a:miter lim="400000"/>
          </a:ln>
        </p:spPr>
      </p:pic>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2" name="Title 1"/>
          <p:cNvSpPr txBox="1">
            <a:spLocks noGrp="1"/>
          </p:cNvSpPr>
          <p:nvPr>
            <p:ph type="title"/>
          </p:nvPr>
        </p:nvSpPr>
        <p:spPr>
          <a:prstGeom prst="rect">
            <a:avLst/>
          </a:prstGeom>
        </p:spPr>
        <p:txBody>
          <a:bodyPr/>
          <a:lstStyle>
            <a:lvl1pPr>
              <a:defRPr>
                <a:solidFill>
                  <a:srgbClr val="941100"/>
                </a:solidFill>
                <a:latin typeface="Seravek"/>
                <a:ea typeface="Seravek"/>
                <a:cs typeface="Seravek"/>
                <a:sym typeface="Seravek"/>
              </a:defRPr>
            </a:lvl1pPr>
          </a:lstStyle>
          <a:p>
            <a:r>
              <a:t>Pedagogical implications</a:t>
            </a:r>
          </a:p>
        </p:txBody>
      </p:sp>
      <p:sp>
        <p:nvSpPr>
          <p:cNvPr id="333" name="Content Placeholder 2"/>
          <p:cNvSpPr txBox="1">
            <a:spLocks noGrp="1"/>
          </p:cNvSpPr>
          <p:nvPr>
            <p:ph type="body" idx="1"/>
          </p:nvPr>
        </p:nvSpPr>
        <p:spPr>
          <a:xfrm>
            <a:off x="457200" y="1393649"/>
            <a:ext cx="8229600" cy="3184853"/>
          </a:xfrm>
          <a:prstGeom prst="rect">
            <a:avLst/>
          </a:prstGeom>
        </p:spPr>
        <p:txBody>
          <a:bodyPr/>
          <a:lstStyle/>
          <a:p>
            <a:pPr>
              <a:defRPr>
                <a:latin typeface="Seravek"/>
                <a:ea typeface="Seravek"/>
                <a:cs typeface="Seravek"/>
                <a:sym typeface="Seravek"/>
              </a:defRPr>
            </a:pPr>
            <a:r>
              <a:t>Importance of teaching L2 prosody</a:t>
            </a:r>
          </a:p>
          <a:p>
            <a:pPr>
              <a:defRPr>
                <a:latin typeface="Seravek"/>
                <a:ea typeface="Seravek"/>
                <a:cs typeface="Seravek"/>
                <a:sym typeface="Seravek"/>
              </a:defRPr>
            </a:pPr>
            <a:r>
              <a:t>Expanding real life situations in which L2 learners use the L2</a:t>
            </a:r>
          </a:p>
          <a:p>
            <a:pPr>
              <a:defRPr>
                <a:latin typeface="Seravek"/>
                <a:ea typeface="Seravek"/>
                <a:cs typeface="Seravek"/>
                <a:sym typeface="Seravek"/>
              </a:defRPr>
            </a:pPr>
            <a:r>
              <a:t>Training prediction through other associations</a:t>
            </a:r>
          </a:p>
        </p:txBody>
      </p:sp>
      <p:sp>
        <p:nvSpPr>
          <p:cNvPr id="334" name="Rectangle 4"/>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335" name="Slide Number Placeholder 3"/>
          <p:cNvSpPr txBox="1">
            <a:spLocks noGrp="1"/>
          </p:cNvSpPr>
          <p:nvPr>
            <p:ph type="sldNum" sz="quarter" idx="2"/>
          </p:nvPr>
        </p:nvSpPr>
        <p:spPr>
          <a:xfrm>
            <a:off x="8413144" y="4730386"/>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29</a:t>
            </a:fld>
            <a:endParaRPr/>
          </a:p>
        </p:txBody>
      </p:sp>
      <p:pic>
        <p:nvPicPr>
          <p:cNvPr id="336" name="Picture 7" descr="Picture 7"/>
          <p:cNvPicPr>
            <a:picLocks noChangeAspect="1"/>
          </p:cNvPicPr>
          <p:nvPr/>
        </p:nvPicPr>
        <p:blipFill>
          <a:blip r:embed="rId2"/>
          <a:stretch>
            <a:fillRect/>
          </a:stretch>
        </p:blipFill>
        <p:spPr>
          <a:xfrm>
            <a:off x="2963925" y="2843784"/>
            <a:ext cx="3116264" cy="2063751"/>
          </a:xfrm>
          <a:prstGeom prst="rect">
            <a:avLst/>
          </a:prstGeom>
          <a:ln w="12700">
            <a:miter lim="400000"/>
          </a:ln>
        </p:spPr>
      </p:pic>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 name="Title 1"/>
          <p:cNvSpPr txBox="1">
            <a:spLocks noGrp="1"/>
          </p:cNvSpPr>
          <p:nvPr>
            <p:ph type="title"/>
          </p:nvPr>
        </p:nvSpPr>
        <p:spPr>
          <a:prstGeom prst="rect">
            <a:avLst/>
          </a:prstGeom>
        </p:spPr>
        <p:txBody>
          <a:bodyPr/>
          <a:lstStyle>
            <a:lvl1pPr algn="ctr">
              <a:defRPr>
                <a:latin typeface="Seravek"/>
                <a:ea typeface="Seravek"/>
                <a:cs typeface="Seravek"/>
                <a:sym typeface="Seravek"/>
              </a:defRPr>
            </a:lvl1pPr>
          </a:lstStyle>
          <a:p>
            <a:r>
              <a:t>…or not to predict</a:t>
            </a:r>
          </a:p>
        </p:txBody>
      </p:sp>
      <p:sp>
        <p:nvSpPr>
          <p:cNvPr id="123" name="Slide Number Placeholder 3"/>
          <p:cNvSpPr txBox="1">
            <a:spLocks noGrp="1"/>
          </p:cNvSpPr>
          <p:nvPr>
            <p:ph type="sldNum" sz="quarter" idx="2"/>
          </p:nvPr>
        </p:nvSpPr>
        <p:spPr>
          <a:xfrm>
            <a:off x="8497902" y="4730386"/>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rPr/>
              <a:t>3</a:t>
            </a:fld>
            <a:endParaRPr/>
          </a:p>
        </p:txBody>
      </p:sp>
      <p:sp>
        <p:nvSpPr>
          <p:cNvPr id="124" name="Rectangle 5"/>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pic>
        <p:nvPicPr>
          <p:cNvPr id="125" name="Content Placeholder 10" descr="Content Placeholder 10"/>
          <p:cNvPicPr>
            <a:picLocks/>
          </p:cNvPicPr>
          <p:nvPr/>
        </p:nvPicPr>
        <p:blipFill>
          <a:blip r:embed="rId3"/>
          <a:stretch>
            <a:fillRect/>
          </a:stretch>
        </p:blipFill>
        <p:spPr>
          <a:xfrm>
            <a:off x="440345" y="1446988"/>
            <a:ext cx="4393057" cy="3184526"/>
          </a:xfrm>
          <a:prstGeom prst="rect">
            <a:avLst/>
          </a:prstGeom>
          <a:ln w="12700">
            <a:miter lim="400000"/>
          </a:ln>
        </p:spPr>
      </p:pic>
      <p:pic>
        <p:nvPicPr>
          <p:cNvPr id="126" name="Content Placeholder 8" descr="Content Placeholder 8"/>
          <p:cNvPicPr>
            <a:picLocks/>
          </p:cNvPicPr>
          <p:nvPr/>
        </p:nvPicPr>
        <p:blipFill>
          <a:blip r:embed="rId4"/>
          <a:stretch>
            <a:fillRect/>
          </a:stretch>
        </p:blipFill>
        <p:spPr>
          <a:xfrm>
            <a:off x="4731799" y="1776781"/>
            <a:ext cx="3784601" cy="2120901"/>
          </a:xfrm>
          <a:prstGeom prst="rect">
            <a:avLst/>
          </a:prstGeom>
          <a:ln w="12700">
            <a:miter lim="400000"/>
          </a:ln>
        </p:spPr>
      </p:pic>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8" name="Slide Number Placeholder 3"/>
          <p:cNvSpPr txBox="1">
            <a:spLocks noGrp="1"/>
          </p:cNvSpPr>
          <p:nvPr>
            <p:ph type="sldNum" sz="quarter" idx="2"/>
          </p:nvPr>
        </p:nvSpPr>
        <p:spPr>
          <a:xfrm>
            <a:off x="11080144" y="6406785"/>
            <a:ext cx="273657"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30</a:t>
            </a:fld>
            <a:endParaRPr/>
          </a:p>
        </p:txBody>
      </p:sp>
      <p:sp>
        <p:nvSpPr>
          <p:cNvPr id="339" name="Rectangle 6"/>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340" name="Title 4"/>
          <p:cNvSpPr txBox="1"/>
          <p:nvPr/>
        </p:nvSpPr>
        <p:spPr>
          <a:xfrm>
            <a:off x="1664556" y="2509647"/>
            <a:ext cx="2919858"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spAutoFit/>
          </a:bodyPr>
          <a:lstStyle>
            <a:lvl1pPr>
              <a:defRPr sz="4000" b="1" cap="all">
                <a:solidFill>
                  <a:srgbClr val="808080"/>
                </a:solidFill>
                <a:latin typeface="Seravek"/>
                <a:ea typeface="Seravek"/>
                <a:cs typeface="Seravek"/>
                <a:sym typeface="Seravek"/>
              </a:defRPr>
            </a:lvl1pPr>
          </a:lstStyle>
          <a:p>
            <a:r>
              <a:t>Thank… 	</a:t>
            </a:r>
          </a:p>
        </p:txBody>
      </p:sp>
      <p:sp>
        <p:nvSpPr>
          <p:cNvPr id="341" name="Title 4"/>
          <p:cNvSpPr txBox="1"/>
          <p:nvPr/>
        </p:nvSpPr>
        <p:spPr>
          <a:xfrm>
            <a:off x="4990000" y="2509647"/>
            <a:ext cx="1989549" cy="701041"/>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lstStyle>
            <a:lvl1pPr>
              <a:defRPr sz="4000" b="1" cap="all">
                <a:solidFill>
                  <a:srgbClr val="808080"/>
                </a:solidFill>
                <a:latin typeface="Seravek"/>
                <a:ea typeface="Seravek"/>
                <a:cs typeface="Seravek"/>
                <a:sym typeface="Seravek"/>
              </a:defRPr>
            </a:lvl1pPr>
          </a:lstStyle>
          <a:p>
            <a:r>
              <a:t>…you.</a:t>
            </a: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1" nodeType="afterEffect">
                                  <p:stCondLst>
                                    <p:cond delay="1000"/>
                                  </p:stCondLst>
                                  <p:iterate>
                                    <p:tmAbs val="0"/>
                                  </p:iterate>
                                  <p:childTnLst>
                                    <p:set>
                                      <p:cBhvr>
                                        <p:cTn id="6" fill="hold"/>
                                        <p:tgtEl>
                                          <p:spTgt spid="34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41" grpId="1" animBg="1" advAuto="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 name="Content Placeholder 2"/>
          <p:cNvSpPr txBox="1">
            <a:spLocks noGrp="1"/>
          </p:cNvSpPr>
          <p:nvPr>
            <p:ph type="body" idx="1"/>
          </p:nvPr>
        </p:nvSpPr>
        <p:spPr>
          <a:xfrm>
            <a:off x="457200" y="1313878"/>
            <a:ext cx="8229600" cy="3184853"/>
          </a:xfrm>
          <a:prstGeom prst="rect">
            <a:avLst/>
          </a:prstGeom>
        </p:spPr>
        <p:txBody>
          <a:bodyPr/>
          <a:lstStyle/>
          <a:p>
            <a:pPr marL="332613" indent="-332613" defTabSz="886968">
              <a:defRPr sz="2134">
                <a:latin typeface="Seravek"/>
                <a:ea typeface="Seravek"/>
                <a:cs typeface="Seravek"/>
                <a:sym typeface="Seravek"/>
              </a:defRPr>
            </a:pPr>
            <a:endParaRPr dirty="0"/>
          </a:p>
          <a:p>
            <a:pPr marL="332613" indent="-332613" defTabSz="886968">
              <a:defRPr sz="2134">
                <a:latin typeface="Seravek"/>
                <a:ea typeface="Seravek"/>
                <a:cs typeface="Seravek"/>
                <a:sym typeface="Seravek"/>
              </a:defRPr>
            </a:pPr>
            <a:r>
              <a:rPr dirty="0"/>
              <a:t>ASSOCIATION BETWEEN VISUOSPATIAL AND LINGUISTIC PREDICTION</a:t>
            </a:r>
          </a:p>
          <a:p>
            <a:pPr marL="332613" indent="-332613" defTabSz="886968">
              <a:defRPr sz="2134">
                <a:latin typeface="Seravek"/>
                <a:ea typeface="Seravek"/>
                <a:cs typeface="Seravek"/>
                <a:sym typeface="Seravek"/>
              </a:defRPr>
            </a:pPr>
            <a:endParaRPr dirty="0"/>
          </a:p>
          <a:p>
            <a:pPr marL="332613" indent="-332613" defTabSz="886968">
              <a:defRPr sz="2134">
                <a:latin typeface="Seravek"/>
                <a:ea typeface="Seravek"/>
                <a:cs typeface="Seravek"/>
                <a:sym typeface="Seravek"/>
              </a:defRPr>
            </a:pPr>
            <a:r>
              <a:rPr dirty="0"/>
              <a:t>LANGUAGE FACTORS AFFECTING LINGUISTIC PREDICTION:</a:t>
            </a:r>
          </a:p>
          <a:p>
            <a:pPr marL="720661" lvl="1" indent="-277177" defTabSz="886968">
              <a:spcBef>
                <a:spcPts val="400"/>
              </a:spcBef>
              <a:buChar char="▪"/>
              <a:defRPr sz="1746">
                <a:latin typeface="Seravek"/>
                <a:ea typeface="Seravek"/>
                <a:cs typeface="Seravek"/>
                <a:sym typeface="Seravek"/>
              </a:defRPr>
            </a:pPr>
            <a:r>
              <a:rPr dirty="0"/>
              <a:t>L1</a:t>
            </a:r>
            <a:r>
              <a:rPr lang="en-US" dirty="0"/>
              <a:t> transfer</a:t>
            </a:r>
            <a:endParaRPr dirty="0"/>
          </a:p>
          <a:p>
            <a:pPr marL="720661" lvl="1" indent="-277177" defTabSz="886968">
              <a:spcBef>
                <a:spcPts val="400"/>
              </a:spcBef>
              <a:buChar char="▪"/>
              <a:defRPr sz="1746">
                <a:latin typeface="Seravek"/>
                <a:ea typeface="Seravek"/>
                <a:cs typeface="Seravek"/>
                <a:sym typeface="Seravek"/>
              </a:defRPr>
            </a:pPr>
            <a:r>
              <a:rPr dirty="0"/>
              <a:t>L2 proficiency</a:t>
            </a:r>
          </a:p>
          <a:p>
            <a:pPr marL="720661" lvl="1" indent="-277177" defTabSz="886968">
              <a:spcBef>
                <a:spcPts val="400"/>
              </a:spcBef>
              <a:buChar char="▪"/>
              <a:defRPr sz="1746">
                <a:latin typeface="Seravek"/>
                <a:ea typeface="Seravek"/>
                <a:cs typeface="Seravek"/>
                <a:sym typeface="Seravek"/>
              </a:defRPr>
            </a:pPr>
            <a:r>
              <a:rPr dirty="0"/>
              <a:t>L2 use</a:t>
            </a:r>
          </a:p>
        </p:txBody>
      </p:sp>
      <p:sp>
        <p:nvSpPr>
          <p:cNvPr id="131" name="Slide Number Placeholder 3"/>
          <p:cNvSpPr txBox="1">
            <a:spLocks noGrp="1"/>
          </p:cNvSpPr>
          <p:nvPr>
            <p:ph type="sldNum" sz="quarter" idx="2"/>
          </p:nvPr>
        </p:nvSpPr>
        <p:spPr>
          <a:xfrm>
            <a:off x="11164902" y="6406785"/>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rPr/>
              <a:t>4</a:t>
            </a:fld>
            <a:endParaRPr/>
          </a:p>
        </p:txBody>
      </p:sp>
      <p:sp>
        <p:nvSpPr>
          <p:cNvPr id="132" name="Title 1"/>
          <p:cNvSpPr txBox="1">
            <a:spLocks noGrp="1"/>
          </p:cNvSpPr>
          <p:nvPr>
            <p:ph type="title"/>
          </p:nvPr>
        </p:nvSpPr>
        <p:spPr>
          <a:prstGeom prst="rect">
            <a:avLst/>
          </a:prstGeom>
        </p:spPr>
        <p:txBody>
          <a:bodyPr/>
          <a:lstStyle>
            <a:lvl1pPr algn="ctr">
              <a:defRPr>
                <a:solidFill>
                  <a:srgbClr val="941100"/>
                </a:solidFill>
                <a:latin typeface="Seravek"/>
                <a:ea typeface="Seravek"/>
                <a:cs typeface="Seravek"/>
                <a:sym typeface="Seravek"/>
              </a:defRPr>
            </a:lvl1pPr>
          </a:lstStyle>
          <a:p>
            <a:r>
              <a:t>Goals</a:t>
            </a:r>
          </a:p>
        </p:txBody>
      </p:sp>
      <p:sp>
        <p:nvSpPr>
          <p:cNvPr id="133" name="Rectangle 5"/>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134"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4</a:t>
            </a:r>
          </a:p>
        </p:txBody>
      </p:sp>
    </p:spTree>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 name="Title 1"/>
          <p:cNvSpPr txBox="1">
            <a:spLocks noGrp="1"/>
          </p:cNvSpPr>
          <p:nvPr>
            <p:ph type="title"/>
          </p:nvPr>
        </p:nvSpPr>
        <p:spPr>
          <a:prstGeom prst="rect">
            <a:avLst/>
          </a:prstGeom>
        </p:spPr>
        <p:txBody>
          <a:bodyPr/>
          <a:lstStyle>
            <a:lvl1pPr algn="ctr">
              <a:defRPr>
                <a:solidFill>
                  <a:srgbClr val="941100"/>
                </a:solidFill>
                <a:latin typeface="Seravek"/>
                <a:ea typeface="Seravek"/>
                <a:cs typeface="Seravek"/>
                <a:sym typeface="Seravek"/>
              </a:defRPr>
            </a:lvl1pPr>
          </a:lstStyle>
          <a:p>
            <a:r>
              <a:t>Stress-tense suffix associations</a:t>
            </a:r>
          </a:p>
        </p:txBody>
      </p:sp>
      <p:sp>
        <p:nvSpPr>
          <p:cNvPr id="139" name="Content Placeholder 2"/>
          <p:cNvSpPr txBox="1">
            <a:spLocks noGrp="1"/>
          </p:cNvSpPr>
          <p:nvPr>
            <p:ph type="body" idx="1"/>
          </p:nvPr>
        </p:nvSpPr>
        <p:spPr>
          <a:xfrm>
            <a:off x="457200" y="1393649"/>
            <a:ext cx="8229600" cy="3184853"/>
          </a:xfrm>
          <a:prstGeom prst="rect">
            <a:avLst/>
          </a:prstGeom>
        </p:spPr>
        <p:txBody>
          <a:bodyPr/>
          <a:lstStyle/>
          <a:p>
            <a:pPr marL="0" indent="0" defTabSz="896111">
              <a:buSzTx/>
              <a:buNone/>
              <a:defRPr sz="2156">
                <a:latin typeface="Seravek"/>
                <a:ea typeface="Seravek"/>
                <a:cs typeface="Seravek"/>
                <a:sym typeface="Seravek"/>
              </a:defRPr>
            </a:pPr>
            <a:r>
              <a:t>Spanish</a:t>
            </a:r>
          </a:p>
          <a:p>
            <a:pPr marL="0" indent="0" defTabSz="896111">
              <a:buSzTx/>
              <a:buNone/>
              <a:defRPr sz="2156">
                <a:latin typeface="Seravek"/>
                <a:ea typeface="Seravek"/>
                <a:cs typeface="Seravek"/>
                <a:sym typeface="Seravek"/>
              </a:defRPr>
            </a:pPr>
            <a:endParaRPr/>
          </a:p>
          <a:p>
            <a:pPr marL="0" indent="0" defTabSz="896111">
              <a:buSzTx/>
              <a:buNone/>
              <a:defRPr sz="2156">
                <a:latin typeface="Seravek"/>
                <a:ea typeface="Seravek"/>
                <a:cs typeface="Seravek"/>
                <a:sym typeface="Seravek"/>
              </a:defRPr>
            </a:pPr>
            <a:r>
              <a:t>Cantar (él, ella, usted)</a:t>
            </a:r>
          </a:p>
          <a:p>
            <a:pPr marL="0" indent="0" defTabSz="896111">
              <a:buSzTx/>
              <a:buNone/>
              <a:defRPr sz="2156">
                <a:latin typeface="Seravek"/>
                <a:ea typeface="Seravek"/>
                <a:cs typeface="Seravek"/>
                <a:sym typeface="Seravek"/>
              </a:defRPr>
            </a:pPr>
            <a:endParaRPr/>
          </a:p>
          <a:p>
            <a:pPr marL="0" indent="0" defTabSz="896111">
              <a:buSzTx/>
              <a:buNone/>
              <a:defRPr sz="2156">
                <a:latin typeface="Seravek"/>
                <a:ea typeface="Seravek"/>
                <a:cs typeface="Seravek"/>
                <a:sym typeface="Seravek"/>
              </a:defRPr>
            </a:pPr>
            <a:r>
              <a:t>	CAN </a:t>
            </a:r>
            <a:r>
              <a:rPr>
                <a:latin typeface="Wingdings"/>
                <a:ea typeface="Wingdings"/>
                <a:cs typeface="Wingdings"/>
                <a:sym typeface="Wingdings"/>
              </a:rPr>
              <a:t> </a:t>
            </a:r>
            <a:r>
              <a:t>CAN.ta</a:t>
            </a:r>
          </a:p>
          <a:p>
            <a:pPr marL="0" indent="0" defTabSz="896111">
              <a:buSzTx/>
              <a:buNone/>
              <a:defRPr sz="2156">
                <a:latin typeface="Seravek"/>
                <a:ea typeface="Seravek"/>
                <a:cs typeface="Seravek"/>
                <a:sym typeface="Seravek"/>
              </a:defRPr>
            </a:pPr>
            <a:r>
              <a:t>		1</a:t>
            </a:r>
            <a:r>
              <a:rPr baseline="29959"/>
              <a:t>st</a:t>
            </a:r>
            <a:r>
              <a:t> syllable stress </a:t>
            </a:r>
            <a:r>
              <a:rPr>
                <a:latin typeface="Wingdings"/>
                <a:ea typeface="Wingdings"/>
                <a:cs typeface="Wingdings"/>
                <a:sym typeface="Wingdings"/>
              </a:rPr>
              <a:t> </a:t>
            </a:r>
            <a:r>
              <a:t>present tense suffix</a:t>
            </a:r>
          </a:p>
          <a:p>
            <a:pPr marL="0" indent="0" defTabSz="896111">
              <a:buSzTx/>
              <a:buNone/>
              <a:defRPr sz="2156">
                <a:latin typeface="Seravek"/>
                <a:ea typeface="Seravek"/>
                <a:cs typeface="Seravek"/>
                <a:sym typeface="Seravek"/>
              </a:defRPr>
            </a:pPr>
            <a:r>
              <a:t>	can </a:t>
            </a:r>
            <a:r>
              <a:rPr>
                <a:latin typeface="Wingdings"/>
                <a:ea typeface="Wingdings"/>
                <a:cs typeface="Wingdings"/>
                <a:sym typeface="Wingdings"/>
              </a:rPr>
              <a:t> </a:t>
            </a:r>
            <a:r>
              <a:t>can.TÓ</a:t>
            </a:r>
          </a:p>
          <a:p>
            <a:pPr marL="0" indent="0" defTabSz="896111">
              <a:buSzTx/>
              <a:buNone/>
              <a:defRPr sz="2156">
                <a:latin typeface="Seravek"/>
                <a:ea typeface="Seravek"/>
                <a:cs typeface="Seravek"/>
                <a:sym typeface="Seravek"/>
              </a:defRPr>
            </a:pPr>
            <a:r>
              <a:t>		2</a:t>
            </a:r>
            <a:r>
              <a:rPr baseline="29959"/>
              <a:t>nd</a:t>
            </a:r>
            <a:r>
              <a:t> syllable stress </a:t>
            </a:r>
            <a:r>
              <a:rPr>
                <a:latin typeface="Wingdings"/>
                <a:ea typeface="Wingdings"/>
                <a:cs typeface="Wingdings"/>
                <a:sym typeface="Wingdings"/>
              </a:rPr>
              <a:t> </a:t>
            </a:r>
            <a:r>
              <a:t>preterit tense suffix</a:t>
            </a:r>
          </a:p>
        </p:txBody>
      </p:sp>
      <p:sp>
        <p:nvSpPr>
          <p:cNvPr id="140" name="Rectangle 4"/>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141" name="Slide Number Placeholder 3"/>
          <p:cNvSpPr txBox="1">
            <a:spLocks noGrp="1"/>
          </p:cNvSpPr>
          <p:nvPr>
            <p:ph type="sldNum" sz="quarter" idx="2"/>
          </p:nvPr>
        </p:nvSpPr>
        <p:spPr>
          <a:xfrm>
            <a:off x="8497902" y="4730386"/>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rPr/>
              <a:t>5</a:t>
            </a:fld>
            <a:endParaRPr/>
          </a:p>
        </p:txBody>
      </p:sp>
    </p:spTree>
  </p:cSld>
  <p:clrMapOvr>
    <a:masterClrMapping/>
  </p:clrMapOvr>
  <p:transition spd="med"/>
  <p:timing>
    <p:tnLst>
      <p:par>
        <p:cTn id="1" dur="indefinite" restart="never" fill="hold" nodeType="tmRoot">
          <p:childTnLst>
            <p:seq concurrent="1" prevAc="none" nextAc="seek">
              <p:cTn id="2" dur="indefinite" fill="hold" nodeType="mainSeq">
                <p:childTnLst>
                  <p:par>
                    <p:cTn id="3" fill="hold">
                      <p:stCondLst>
                        <p:cond delay="indefinite"/>
                      </p:stCondLst>
                      <p:childTnLst>
                        <p:par>
                          <p:cTn id="4" fill="hold">
                            <p:stCondLst>
                              <p:cond delay="0"/>
                            </p:stCondLst>
                            <p:childTnLst>
                              <p:par>
                                <p:cTn id="5" presetID="1" presetClass="entr" presetSubtype="0" fill="hold" grpId="1" nodeType="clickEffect">
                                  <p:stCondLst>
                                    <p:cond delay="0"/>
                                  </p:stCondLst>
                                  <p:iterate>
                                    <p:tmAbs val="0"/>
                                  </p:iterate>
                                  <p:childTnLst>
                                    <p:set>
                                      <p:cBhvr>
                                        <p:cTn id="6" fill="hold"/>
                                        <p:tgtEl>
                                          <p:spTgt spid="139">
                                            <p:txEl>
                                              <p:pRg st="4" end="4"/>
                                            </p:txEl>
                                          </p:spTgt>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1" nodeType="afterEffect">
                                  <p:stCondLst>
                                    <p:cond delay="0"/>
                                  </p:stCondLst>
                                  <p:iterate>
                                    <p:tmAbs val="0"/>
                                  </p:iterate>
                                  <p:childTnLst>
                                    <p:set>
                                      <p:cBhvr>
                                        <p:cTn id="9" fill="hold"/>
                                        <p:tgtEl>
                                          <p:spTgt spid="139">
                                            <p:txEl>
                                              <p:pRg st="5" end="5"/>
                                            </p:txEl>
                                          </p:spTgt>
                                        </p:tgtEl>
                                        <p:attrNameLst>
                                          <p:attrName>style.visibility</p:attrName>
                                        </p:attrNameLst>
                                      </p:cBhvr>
                                      <p:to>
                                        <p:strVal val="visible"/>
                                      </p:to>
                                    </p:set>
                                  </p:childTnLst>
                                </p:cTn>
                              </p:par>
                            </p:childTnLst>
                          </p:cTn>
                        </p:par>
                        <p:par>
                          <p:cTn id="10" fill="hold">
                            <p:stCondLst>
                              <p:cond delay="0"/>
                            </p:stCondLst>
                            <p:childTnLst>
                              <p:par>
                                <p:cTn id="11" presetID="1" presetClass="entr" presetSubtype="0" fill="hold" grpId="1" nodeType="afterEffect">
                                  <p:stCondLst>
                                    <p:cond delay="0"/>
                                  </p:stCondLst>
                                  <p:iterate>
                                    <p:tmAbs val="0"/>
                                  </p:iterate>
                                  <p:childTnLst>
                                    <p:set>
                                      <p:cBhvr>
                                        <p:cTn id="12" fill="hold"/>
                                        <p:tgtEl>
                                          <p:spTgt spid="139">
                                            <p:txEl>
                                              <p:pRg st="6" end="6"/>
                                            </p:txEl>
                                          </p:spTgt>
                                        </p:tgtEl>
                                        <p:attrNameLst>
                                          <p:attrName>style.visibility</p:attrName>
                                        </p:attrNameLst>
                                      </p:cBhvr>
                                      <p:to>
                                        <p:strVal val="visible"/>
                                      </p:to>
                                    </p:set>
                                  </p:childTnLst>
                                </p:cTn>
                              </p:par>
                            </p:childTnLst>
                          </p:cTn>
                        </p:par>
                        <p:par>
                          <p:cTn id="13" fill="hold">
                            <p:stCondLst>
                              <p:cond delay="0"/>
                            </p:stCondLst>
                            <p:childTnLst>
                              <p:par>
                                <p:cTn id="14" presetID="1" presetClass="entr" presetSubtype="0" fill="hold" grpId="1" nodeType="afterEffect">
                                  <p:stCondLst>
                                    <p:cond delay="0"/>
                                  </p:stCondLst>
                                  <p:iterate>
                                    <p:tmAbs val="0"/>
                                  </p:iterate>
                                  <p:childTnLst>
                                    <p:set>
                                      <p:cBhvr>
                                        <p:cTn id="15" fill="hold"/>
                                        <p:tgtEl>
                                          <p:spTgt spid="139">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9" grpId="1" build="p" bldLvl="5" animBg="1" advAuto="0"/>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5" name="Title 1"/>
          <p:cNvSpPr txBox="1">
            <a:spLocks noGrp="1"/>
          </p:cNvSpPr>
          <p:nvPr>
            <p:ph type="title"/>
          </p:nvPr>
        </p:nvSpPr>
        <p:spPr>
          <a:xfrm>
            <a:off x="722312" y="2316632"/>
            <a:ext cx="7772401" cy="1021556"/>
          </a:xfrm>
          <a:prstGeom prst="rect">
            <a:avLst/>
          </a:prstGeom>
        </p:spPr>
        <p:txBody>
          <a:bodyPr/>
          <a:lstStyle/>
          <a:p>
            <a:pPr defTabSz="612648">
              <a:defRPr sz="2010">
                <a:solidFill>
                  <a:srgbClr val="941100"/>
                </a:solidFill>
                <a:latin typeface="Seravek"/>
                <a:ea typeface="Seravek"/>
                <a:cs typeface="Seravek"/>
                <a:sym typeface="Seravek"/>
              </a:defRPr>
            </a:pPr>
            <a:r>
              <a:t>STUDIES 1 and 2:</a:t>
            </a:r>
            <a:br/>
            <a:r>
              <a:t>L2 PROFICIENCY, L2 USE, Cross-linguistic transfer AND LINGUISTIC PREDICTION</a:t>
            </a:r>
          </a:p>
        </p:txBody>
      </p:sp>
      <p:sp>
        <p:nvSpPr>
          <p:cNvPr id="146" name="Rectangle 6"/>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147" name="Slide Number Placeholder 3"/>
          <p:cNvSpPr txBox="1">
            <a:spLocks noGrp="1"/>
          </p:cNvSpPr>
          <p:nvPr>
            <p:ph type="sldNum" sz="quarter" idx="2"/>
          </p:nvPr>
        </p:nvSpPr>
        <p:spPr>
          <a:xfrm>
            <a:off x="8650302" y="4882786"/>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6</a:t>
            </a:fld>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1" name="Title 1"/>
          <p:cNvSpPr txBox="1">
            <a:spLocks noGrp="1"/>
          </p:cNvSpPr>
          <p:nvPr>
            <p:ph type="title"/>
          </p:nvPr>
        </p:nvSpPr>
        <p:spPr>
          <a:prstGeom prst="rect">
            <a:avLst/>
          </a:prstGeom>
        </p:spPr>
        <p:txBody>
          <a:bodyPr/>
          <a:lstStyle>
            <a:lvl1pPr algn="ctr">
              <a:defRPr>
                <a:solidFill>
                  <a:srgbClr val="941100"/>
                </a:solidFill>
                <a:latin typeface="Seravek"/>
                <a:ea typeface="Seravek"/>
                <a:cs typeface="Seravek"/>
                <a:sym typeface="Seravek"/>
              </a:defRPr>
            </a:lvl1pPr>
          </a:lstStyle>
          <a:p>
            <a:r>
              <a:t>L2 proficiency</a:t>
            </a:r>
          </a:p>
        </p:txBody>
      </p:sp>
      <p:sp>
        <p:nvSpPr>
          <p:cNvPr id="152" name="Content Placeholder 2"/>
          <p:cNvSpPr txBox="1">
            <a:spLocks noGrp="1"/>
          </p:cNvSpPr>
          <p:nvPr>
            <p:ph type="body" idx="1"/>
          </p:nvPr>
        </p:nvSpPr>
        <p:spPr>
          <a:xfrm>
            <a:off x="457200" y="1393649"/>
            <a:ext cx="8229600" cy="3184853"/>
          </a:xfrm>
          <a:prstGeom prst="rect">
            <a:avLst/>
          </a:prstGeom>
        </p:spPr>
        <p:txBody>
          <a:bodyPr/>
          <a:lstStyle/>
          <a:p>
            <a:pPr>
              <a:defRPr>
                <a:latin typeface="Seravek"/>
                <a:ea typeface="Seravek"/>
                <a:cs typeface="Seravek"/>
                <a:sym typeface="Seravek"/>
              </a:defRPr>
            </a:pPr>
            <a:r>
              <a:t>Knowledge of a language</a:t>
            </a:r>
          </a:p>
          <a:p>
            <a:pPr marL="0" indent="0">
              <a:buSzTx/>
              <a:buNone/>
              <a:defRPr u="sng">
                <a:latin typeface="Seravek"/>
                <a:ea typeface="Seravek"/>
                <a:cs typeface="Seravek"/>
                <a:sym typeface="Seravek"/>
              </a:defRPr>
            </a:pPr>
            <a:endParaRPr/>
          </a:p>
          <a:p>
            <a:pPr>
              <a:defRPr>
                <a:latin typeface="Seravek"/>
                <a:ea typeface="Seravek"/>
                <a:cs typeface="Seravek"/>
                <a:sym typeface="Seravek"/>
              </a:defRPr>
            </a:pPr>
            <a:r>
              <a:t>L2 proficiency facilitates morphophonological prediction in L2 Swedish and L2 Spanish </a:t>
            </a:r>
            <a:r>
              <a:rPr sz="1400"/>
              <a:t>(e.g., Schremm et al., 2016; Sagarra &amp; Casillas, 2018) </a:t>
            </a:r>
          </a:p>
        </p:txBody>
      </p:sp>
      <p:sp>
        <p:nvSpPr>
          <p:cNvPr id="153" name="Slide Number Placeholder 3"/>
          <p:cNvSpPr txBox="1">
            <a:spLocks noGrp="1"/>
          </p:cNvSpPr>
          <p:nvPr>
            <p:ph type="sldNum" sz="quarter" idx="2"/>
          </p:nvPr>
        </p:nvSpPr>
        <p:spPr>
          <a:xfrm>
            <a:off x="11164902" y="6406785"/>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7</a:t>
            </a:fld>
            <a:endParaRPr/>
          </a:p>
        </p:txBody>
      </p:sp>
      <p:sp>
        <p:nvSpPr>
          <p:cNvPr id="154" name="Rectangle 5"/>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155"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7</a:t>
            </a: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 name="Title 1"/>
          <p:cNvSpPr txBox="1">
            <a:spLocks noGrp="1"/>
          </p:cNvSpPr>
          <p:nvPr>
            <p:ph type="title"/>
          </p:nvPr>
        </p:nvSpPr>
        <p:spPr>
          <a:prstGeom prst="rect">
            <a:avLst/>
          </a:prstGeom>
        </p:spPr>
        <p:txBody>
          <a:bodyPr/>
          <a:lstStyle>
            <a:lvl1pPr algn="ctr">
              <a:defRPr>
                <a:solidFill>
                  <a:srgbClr val="941100"/>
                </a:solidFill>
                <a:latin typeface="Seravek"/>
                <a:ea typeface="Seravek"/>
                <a:cs typeface="Seravek"/>
                <a:sym typeface="Seravek"/>
              </a:defRPr>
            </a:lvl1pPr>
          </a:lstStyle>
          <a:p>
            <a:r>
              <a:t>L2 use</a:t>
            </a:r>
          </a:p>
        </p:txBody>
      </p:sp>
      <p:sp>
        <p:nvSpPr>
          <p:cNvPr id="158" name="Content Placeholder 2"/>
          <p:cNvSpPr txBox="1">
            <a:spLocks noGrp="1"/>
          </p:cNvSpPr>
          <p:nvPr>
            <p:ph type="body" idx="1"/>
          </p:nvPr>
        </p:nvSpPr>
        <p:spPr>
          <a:xfrm>
            <a:off x="457200" y="1393649"/>
            <a:ext cx="8229600" cy="3184853"/>
          </a:xfrm>
          <a:prstGeom prst="rect">
            <a:avLst/>
          </a:prstGeom>
        </p:spPr>
        <p:txBody>
          <a:bodyPr/>
          <a:lstStyle/>
          <a:p>
            <a:pPr marL="0" indent="0">
              <a:lnSpc>
                <a:spcPct val="90000"/>
              </a:lnSpc>
              <a:buSzTx/>
              <a:buNone/>
              <a:defRPr>
                <a:latin typeface="Seravek"/>
                <a:ea typeface="Seravek"/>
                <a:cs typeface="Seravek"/>
                <a:sym typeface="Seravek"/>
              </a:defRPr>
            </a:pPr>
            <a:endParaRPr/>
          </a:p>
          <a:p>
            <a:pPr>
              <a:lnSpc>
                <a:spcPct val="90000"/>
              </a:lnSpc>
              <a:defRPr>
                <a:latin typeface="Seravek"/>
                <a:ea typeface="Seravek"/>
                <a:cs typeface="Seravek"/>
                <a:sym typeface="Seravek"/>
              </a:defRPr>
            </a:pPr>
            <a:r>
              <a:t>Duration of active input, output and interaction in the L2 </a:t>
            </a:r>
            <a:r>
              <a:rPr sz="1400"/>
              <a:t>(DeLuca et al., 2020)</a:t>
            </a:r>
            <a:endParaRPr sz="2800"/>
          </a:p>
          <a:p>
            <a:pPr>
              <a:lnSpc>
                <a:spcPct val="90000"/>
              </a:lnSpc>
              <a:defRPr u="sng">
                <a:latin typeface="Seravek"/>
                <a:ea typeface="Seravek"/>
                <a:cs typeface="Seravek"/>
                <a:sym typeface="Seravek"/>
              </a:defRPr>
            </a:pPr>
            <a:endParaRPr sz="2800"/>
          </a:p>
          <a:p>
            <a:pPr>
              <a:lnSpc>
                <a:spcPct val="90000"/>
              </a:lnSpc>
              <a:defRPr>
                <a:latin typeface="Seravek"/>
                <a:ea typeface="Seravek"/>
                <a:cs typeface="Seravek"/>
                <a:sym typeface="Seravek"/>
              </a:defRPr>
            </a:pPr>
            <a:r>
              <a:t>L2 use facilitates phonemic discrimination </a:t>
            </a:r>
            <a:r>
              <a:rPr sz="1400"/>
              <a:t>(e.g., Flege &amp; McKay, 2004; Black et al., 2020)</a:t>
            </a:r>
          </a:p>
          <a:p>
            <a:pPr>
              <a:lnSpc>
                <a:spcPct val="90000"/>
              </a:lnSpc>
              <a:defRPr>
                <a:latin typeface="Seravek"/>
                <a:ea typeface="Seravek"/>
                <a:cs typeface="Seravek"/>
                <a:sym typeface="Seravek"/>
              </a:defRPr>
            </a:pPr>
            <a:endParaRPr sz="1400"/>
          </a:p>
          <a:p>
            <a:pPr>
              <a:lnSpc>
                <a:spcPct val="90000"/>
              </a:lnSpc>
              <a:defRPr>
                <a:latin typeface="Seravek"/>
                <a:ea typeface="Seravek"/>
                <a:cs typeface="Seravek"/>
                <a:sym typeface="Seravek"/>
              </a:defRPr>
            </a:pPr>
            <a:r>
              <a:t>L2 use more important than L2 proficiency in codeswitching, white matter microstructure and neuroplasticity </a:t>
            </a:r>
            <a:r>
              <a:rPr sz="1400"/>
              <a:t>(Beatty-Martinez et al., 2020; DeLuca et al., 2020; Del Maschio et al., 2020) </a:t>
            </a:r>
          </a:p>
        </p:txBody>
      </p:sp>
      <p:sp>
        <p:nvSpPr>
          <p:cNvPr id="159" name="Slide Number Placeholder 3"/>
          <p:cNvSpPr txBox="1">
            <a:spLocks noGrp="1"/>
          </p:cNvSpPr>
          <p:nvPr>
            <p:ph type="sldNum" sz="quarter" idx="2"/>
          </p:nvPr>
        </p:nvSpPr>
        <p:spPr>
          <a:xfrm>
            <a:off x="11164902" y="6406785"/>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t>8</a:t>
            </a:fld>
            <a:endParaRPr/>
          </a:p>
        </p:txBody>
      </p:sp>
      <p:sp>
        <p:nvSpPr>
          <p:cNvPr id="160" name="Rectangle 5"/>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161"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8</a:t>
            </a:r>
          </a:p>
        </p:txBody>
      </p:sp>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 name="Title 1"/>
          <p:cNvSpPr txBox="1">
            <a:spLocks noGrp="1"/>
          </p:cNvSpPr>
          <p:nvPr>
            <p:ph type="title"/>
          </p:nvPr>
        </p:nvSpPr>
        <p:spPr>
          <a:prstGeom prst="rect">
            <a:avLst/>
          </a:prstGeom>
        </p:spPr>
        <p:txBody>
          <a:bodyPr/>
          <a:lstStyle>
            <a:lvl1pPr algn="ctr">
              <a:defRPr>
                <a:solidFill>
                  <a:srgbClr val="941100"/>
                </a:solidFill>
                <a:latin typeface="Seravek"/>
                <a:ea typeface="Seravek"/>
                <a:cs typeface="Seravek"/>
                <a:sym typeface="Seravek"/>
              </a:defRPr>
            </a:lvl1pPr>
          </a:lstStyle>
          <a:p>
            <a:r>
              <a:t>Cross-linguistic influence</a:t>
            </a:r>
          </a:p>
        </p:txBody>
      </p:sp>
      <p:sp>
        <p:nvSpPr>
          <p:cNvPr id="164" name="Content Placeholder 2"/>
          <p:cNvSpPr txBox="1">
            <a:spLocks noGrp="1"/>
          </p:cNvSpPr>
          <p:nvPr>
            <p:ph type="body" idx="1"/>
          </p:nvPr>
        </p:nvSpPr>
        <p:spPr>
          <a:xfrm>
            <a:off x="457200" y="1393649"/>
            <a:ext cx="8229600" cy="3184853"/>
          </a:xfrm>
          <a:prstGeom prst="rect">
            <a:avLst/>
          </a:prstGeom>
        </p:spPr>
        <p:txBody>
          <a:bodyPr/>
          <a:lstStyle/>
          <a:p>
            <a:pPr>
              <a:spcBef>
                <a:spcPts val="400"/>
              </a:spcBef>
              <a:defRPr sz="2000">
                <a:latin typeface="Seravek"/>
                <a:ea typeface="Seravek"/>
                <a:cs typeface="Seravek"/>
                <a:sym typeface="Seravek"/>
              </a:defRPr>
            </a:pPr>
            <a:r>
              <a:rPr dirty="0"/>
              <a:t>L1 use as source of linguistic knowledge when processing the L2 </a:t>
            </a:r>
            <a:r>
              <a:rPr sz="1000" dirty="0"/>
              <a:t>(</a:t>
            </a:r>
            <a:r>
              <a:rPr sz="1000" dirty="0" err="1"/>
              <a:t>Hopp</a:t>
            </a:r>
            <a:r>
              <a:rPr sz="1000" dirty="0"/>
              <a:t>, 2017)</a:t>
            </a:r>
          </a:p>
          <a:p>
            <a:pPr marL="342899" indent="-342899">
              <a:defRPr sz="1900">
                <a:latin typeface="Seravek"/>
                <a:ea typeface="Seravek"/>
                <a:cs typeface="Seravek"/>
                <a:sym typeface="Seravek"/>
              </a:defRPr>
            </a:pPr>
            <a:endParaRPr sz="1000" dirty="0"/>
          </a:p>
          <a:p>
            <a:pPr>
              <a:defRPr>
                <a:latin typeface="Seravek"/>
                <a:ea typeface="Seravek"/>
                <a:cs typeface="Seravek"/>
                <a:sym typeface="Seravek"/>
              </a:defRPr>
            </a:pPr>
            <a:r>
              <a:rPr dirty="0"/>
              <a:t>L1 transfer facilitates prediction when the learners’ L1 has an L2 structure. </a:t>
            </a:r>
          </a:p>
          <a:p>
            <a:pPr marL="0" lvl="1" indent="400050">
              <a:spcBef>
                <a:spcPts val="400"/>
              </a:spcBef>
              <a:buSzTx/>
              <a:buNone/>
              <a:defRPr sz="1800">
                <a:latin typeface="Seravek"/>
                <a:ea typeface="Seravek"/>
                <a:cs typeface="Seravek"/>
                <a:sym typeface="Seravek"/>
              </a:defRPr>
            </a:pPr>
            <a:r>
              <a:rPr dirty="0"/>
              <a:t>E.g., Tone is used predictively in words in Swedish, but not German. As a result, Swedes use tones to predict word endings in nonce L2 words, but German</a:t>
            </a:r>
            <a:r>
              <a:rPr lang="en-US" dirty="0"/>
              <a:t>s</a:t>
            </a:r>
            <a:r>
              <a:rPr dirty="0"/>
              <a:t> do not </a:t>
            </a:r>
            <a:r>
              <a:rPr sz="900" dirty="0"/>
              <a:t>(</a:t>
            </a:r>
            <a:r>
              <a:rPr sz="900" dirty="0" err="1"/>
              <a:t>Gosselke</a:t>
            </a:r>
            <a:r>
              <a:rPr sz="900" dirty="0"/>
              <a:t> Berthelsen et al., 2020, 2021) </a:t>
            </a:r>
          </a:p>
        </p:txBody>
      </p:sp>
      <p:sp>
        <p:nvSpPr>
          <p:cNvPr id="165" name="Slide Number Placeholder 3"/>
          <p:cNvSpPr txBox="1">
            <a:spLocks noGrp="1"/>
          </p:cNvSpPr>
          <p:nvPr>
            <p:ph type="sldNum" sz="quarter" idx="2"/>
          </p:nvPr>
        </p:nvSpPr>
        <p:spPr>
          <a:xfrm>
            <a:off x="11164902" y="6406785"/>
            <a:ext cx="188898" cy="264255"/>
          </a:xfrm>
          <a:prstGeom prst="rect">
            <a:avLst/>
          </a:prstGeom>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anchor="ctr"/>
          <a:lstStyle>
            <a:lvl1pPr algn="r">
              <a:defRPr sz="1200">
                <a:solidFill>
                  <a:srgbClr val="888888"/>
                </a:solidFill>
              </a:defRPr>
            </a:lvl1pPr>
          </a:lstStyle>
          <a:p>
            <a:fld id="{86CB4B4D-7CA3-9044-876B-883B54F8677D}" type="slidenum">
              <a:rPr/>
              <a:t>9</a:t>
            </a:fld>
            <a:endParaRPr/>
          </a:p>
        </p:txBody>
      </p:sp>
      <p:sp>
        <p:nvSpPr>
          <p:cNvPr id="166" name="Rectangle 5"/>
          <p:cNvSpPr/>
          <p:nvPr/>
        </p:nvSpPr>
        <p:spPr>
          <a:xfrm>
            <a:off x="172995" y="37069"/>
            <a:ext cx="1779373" cy="469558"/>
          </a:xfrm>
          <a:prstGeom prst="rect">
            <a:avLst/>
          </a:prstGeom>
          <a:solidFill>
            <a:schemeClr val="accent3">
              <a:lumOff val="44000"/>
            </a:schemeClr>
          </a:solidFill>
          <a:ln w="25400">
            <a:solidFill>
              <a:schemeClr val="accent3">
                <a:lumOff val="44000"/>
              </a:schemeClr>
            </a:solidFill>
          </a:ln>
        </p:spPr>
        <p:txBody>
          <a:bodyPr lIns="45719" rIns="45719" anchor="ctr"/>
          <a:lstStyle/>
          <a:p>
            <a:pPr algn="ctr">
              <a:defRPr>
                <a:solidFill>
                  <a:schemeClr val="accent3">
                    <a:lumOff val="44000"/>
                  </a:schemeClr>
                </a:solidFill>
              </a:defRPr>
            </a:pPr>
            <a:endParaRPr/>
          </a:p>
        </p:txBody>
      </p:sp>
      <p:sp>
        <p:nvSpPr>
          <p:cNvPr id="167" name="Slide Number Placeholder 3"/>
          <p:cNvSpPr txBox="1"/>
          <p:nvPr/>
        </p:nvSpPr>
        <p:spPr>
          <a:xfrm>
            <a:off x="6598919" y="4730386"/>
            <a:ext cx="2042161" cy="264255"/>
          </a:xfrm>
          <a:prstGeom prst="rect">
            <a:avLst/>
          </a:prstGeom>
          <a:ln w="12700">
            <a:miter lim="400000"/>
          </a:ln>
          <a:extLst>
            <a:ext uri="{C572A759-6A51-4108-AA02-DFA0A04FC94B}">
              <ma14:wrappingTextBoxFlag xmlns="" xmlns:m="http://schemas.openxmlformats.org/officeDocument/2006/math" xmlns:a14="http://schemas.microsoft.com/office/drawing/2010/main" xmlns:ma14="http://schemas.microsoft.com/office/mac/drawingml/2011/main" val="1"/>
            </a:ext>
          </a:extLst>
        </p:spPr>
        <p:txBody>
          <a:bodyPr lIns="45719" rIns="45719" anchor="ctr">
            <a:spAutoFit/>
          </a:bodyPr>
          <a:lstStyle>
            <a:lvl1pPr algn="r">
              <a:defRPr sz="1200">
                <a:solidFill>
                  <a:srgbClr val="888888"/>
                </a:solidFill>
              </a:defRPr>
            </a:lvl1pPr>
          </a:lstStyle>
          <a:p>
            <a:r>
              <a:t>9</a:t>
            </a:r>
          </a:p>
        </p:txBody>
      </p:sp>
    </p:spTree>
  </p:cSld>
  <p:clrMapOvr>
    <a:masterClrMapping/>
  </p:clrMapOvr>
  <p:transition spd="med"/>
</p:sld>
</file>

<file path=ppt/theme/theme1.xml><?xml version="1.0" encoding="utf-8"?>
<a:theme xmlns:a="http://schemas.openxmlformats.org/drawingml/2006/main" name="RU_template_FASN_16x9 widescreen">
  <a:themeElements>
    <a:clrScheme name="RU_template_FASN_16x9 widescreen">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RU_template_FASN_16x9 widescreen">
      <a:majorFont>
        <a:latin typeface="Calibri"/>
        <a:ea typeface="Calibri"/>
        <a:cs typeface="Calibri"/>
      </a:majorFont>
      <a:minorFont>
        <a:latin typeface="Helvetica"/>
        <a:ea typeface="Helvetica"/>
        <a:cs typeface="Helvetica"/>
      </a:minorFont>
    </a:fontScheme>
    <a:fmtScheme name="RU_template_FASN_16x9 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ppt/theme/theme2.xml><?xml version="1.0" encoding="utf-8"?>
<a:theme xmlns:a="http://schemas.openxmlformats.org/drawingml/2006/main" name="RU_template_FASN_16x9 widescreen">
  <a:themeElements>
    <a:clrScheme name="RU_template_FASN_16x9 widescreen">
      <a:dk1>
        <a:srgbClr val="000000"/>
      </a:dk1>
      <a:lt1>
        <a:srgbClr val="FFFFFF"/>
      </a:lt1>
      <a:dk2>
        <a:srgbClr val="A7A7A7"/>
      </a:dk2>
      <a:lt2>
        <a:srgbClr val="535353"/>
      </a:lt2>
      <a:accent1>
        <a:srgbClr val="BBE0E3"/>
      </a:accent1>
      <a:accent2>
        <a:srgbClr val="333399"/>
      </a:accent2>
      <a:accent3>
        <a:srgbClr val="8F8F8F"/>
      </a:accent3>
      <a:accent4>
        <a:srgbClr val="707070"/>
      </a:accent4>
      <a:accent5>
        <a:srgbClr val="DAEDEF"/>
      </a:accent5>
      <a:accent6>
        <a:srgbClr val="2D2D8A"/>
      </a:accent6>
      <a:hlink>
        <a:srgbClr val="0000FF"/>
      </a:hlink>
      <a:folHlink>
        <a:srgbClr val="FF00FF"/>
      </a:folHlink>
    </a:clrScheme>
    <a:fontScheme name="RU_template_FASN_16x9 widescreen">
      <a:majorFont>
        <a:latin typeface="Calibri"/>
        <a:ea typeface="Calibri"/>
        <a:cs typeface="Calibri"/>
      </a:majorFont>
      <a:minorFont>
        <a:latin typeface="Helvetica"/>
        <a:ea typeface="Helvetica"/>
        <a:cs typeface="Helvetica"/>
      </a:minorFont>
    </a:fontScheme>
    <a:fmtScheme name="RU_template_FASN_16x9 widescreen">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29999"/>
              </a:schemeClr>
            </a:gs>
            <a:gs pos="100000">
              <a:schemeClr val="phClr">
                <a:tint val="50000"/>
                <a:shade val="100000"/>
                <a:satMod val="350000"/>
              </a:schemeClr>
            </a:gs>
          </a:gsLst>
          <a:lin ang="16200000" scaled="0"/>
        </a:gradFill>
      </a:fillStyleLst>
      <a:lnStyleLst>
        <a:ln w="9525" cap="flat" cmpd="sng" algn="ctr">
          <a:solidFill>
            <a:schemeClr val="phClr">
              <a:shade val="95000"/>
              <a:satMod val="104999"/>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38100" dist="23000" dir="5400000" rotWithShape="0">
              <a:srgbClr val="000000">
                <a:alpha val="35000"/>
              </a:srgbClr>
            </a:outerShdw>
          </a:effectLst>
        </a:effectStyle>
        <a:effectStyle>
          <a:effectLst>
            <a:outerShdw blurRad="38100" dist="23000" dir="5400000" rotWithShape="0">
              <a:srgbClr val="000000">
                <a:alpha val="35000"/>
              </a:srgbClr>
            </a:outerShdw>
          </a:effectLst>
        </a:effectStyle>
        <a:effectStyle>
          <a:effectLst>
            <a:outerShdw blurRad="38100" dist="20000" dir="5400000" rotWithShape="0">
              <a:srgbClr val="000000">
                <a:alpha val="38000"/>
              </a:srgbClr>
            </a:outerShdw>
          </a:effectLst>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chemeClr val="accent3">
            <a:lumOff val="44000"/>
          </a:schemeClr>
        </a:solidFill>
        <a:ln w="25400" cap="flat">
          <a:solidFill>
            <a:schemeClr val="accent1"/>
          </a:solidFill>
          <a:prstDash val="solid"/>
          <a:round/>
        </a:ln>
        <a:effectLst>
          <a:outerShdw blurRad="38100" dist="23000" dir="5400000" rotWithShape="0">
            <a:srgbClr val="000000">
              <a:alpha val="35000"/>
            </a:srgbClr>
          </a:outerShdw>
        </a:effectLst>
        <a:sp3d/>
      </a:spPr>
      <a:bodyPr rot="0" spcFirstLastPara="1" vertOverflow="overflow" horzOverflow="overflow" vert="horz" wrap="square" lIns="45719" tIns="45719" rIns="45719" bIns="45719" numCol="1" spcCol="38100" rtlCol="0" anchor="ctr">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spDef>
    <a:lnDef>
      <a:spPr>
        <a:noFill/>
        <a:ln w="25400" cap="flat">
          <a:solidFill>
            <a:schemeClr val="accent1"/>
          </a:solidFill>
          <a:prstDash val="solid"/>
          <a:round/>
        </a:ln>
        <a:effectLst>
          <a:outerShdw blurRad="38100" dist="20000" dir="5400000" rotWithShape="0">
            <a:srgbClr val="000000">
              <a:alpha val="38000"/>
            </a:srgbClr>
          </a:outerShdw>
        </a:effectLst>
        <a:sp3d/>
      </a:spPr>
      <a:bodyPr rot="0" spcFirstLastPara="1" vertOverflow="overflow" horzOverflow="overflow" vert="horz" wrap="square" lIns="91439" tIns="45719" rIns="91439" bIns="45719" numCol="1" spcCol="38100" rtlCol="0" anchor="t">
        <a:noAutofit/>
      </a:bodyPr>
      <a:lstStyle>
        <a:def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lnDef>
    <a:txDef>
      <a:spPr>
        <a:noFill/>
        <a:ln w="12700" cap="flat">
          <a:noFill/>
          <a:miter lim="400000"/>
        </a:ln>
        <a:effectLst/>
        <a:sp3d/>
      </a:spPr>
      <a:bodyPr rot="0" spcFirstLastPara="1" vertOverflow="overflow" horzOverflow="overflow" vert="horz" wrap="square" lIns="45719" tIns="45719" rIns="45719" bIns="45719" numCol="1" spcCol="38100" rtlCol="0" anchor="t">
        <a:spAutoFit/>
      </a:bodyPr>
      <a:lstStyle>
        <a:defPPr marL="0" marR="0" indent="0" algn="l" defTabSz="914400" rtl="0" fontAlgn="auto" latinLnBrk="0" hangingPunct="0">
          <a:lnSpc>
            <a:spcPct val="100000"/>
          </a:lnSpc>
          <a:spcBef>
            <a:spcPts val="0"/>
          </a:spcBef>
          <a:spcAft>
            <a:spcPts val="0"/>
          </a:spcAft>
          <a:buClrTx/>
          <a:buSzTx/>
          <a:buFontTx/>
          <a:buNone/>
          <a:tabLst/>
          <a:defRPr kumimoji="0" sz="2400" b="0" i="0" u="none" strike="noStrike" cap="none" spc="0" normalizeH="0" baseline="0">
            <a:ln>
              <a:noFill/>
            </a:ln>
            <a:solidFill>
              <a:srgbClr val="000000"/>
            </a:solidFill>
            <a:effectLst/>
            <a:uFillTx/>
            <a:latin typeface="Arial"/>
            <a:ea typeface="Arial"/>
            <a:cs typeface="Arial"/>
            <a:sym typeface="Arial"/>
          </a:defRPr>
        </a:defPPr>
        <a:lvl1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1pPr>
        <a:lvl2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2pPr>
        <a:lvl3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3pPr>
        <a:lvl4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4pPr>
        <a:lvl5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5pPr>
        <a:lvl6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6pPr>
        <a:lvl7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7pPr>
        <a:lvl8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8pPr>
        <a:lvl9pPr marL="0" marR="0" indent="0" algn="l" defTabSz="914400" rtl="0" fontAlgn="auto" latinLnBrk="1" hangingPunct="0">
          <a:lnSpc>
            <a:spcPct val="100000"/>
          </a:lnSpc>
          <a:spcBef>
            <a:spcPts val="0"/>
          </a:spcBef>
          <a:spcAft>
            <a:spcPts val="0"/>
          </a:spcAft>
          <a:buClrTx/>
          <a:buSzTx/>
          <a:buFontTx/>
          <a:buNone/>
          <a:tabLst/>
          <a:defRPr kumimoji="0" sz="1800" b="0" i="0" u="none" strike="noStrike" cap="none" spc="0" normalizeH="0" baseline="0">
            <a:ln>
              <a:noFill/>
            </a:ln>
            <a:solidFill>
              <a:srgbClr val="000000"/>
            </a:solidFill>
            <a:effectLst/>
            <a:uFillTx/>
          </a:defRPr>
        </a:lvl9pPr>
      </a:lstStyle>
      <a:style>
        <a:lnRef idx="0">
          <a:scrgbClr r="0" g="0" b="0"/>
        </a:lnRef>
        <a:fillRef idx="0">
          <a:scrgbClr r="0" g="0" b="0"/>
        </a:fillRef>
        <a:effectRef idx="0">
          <a:scrgbClr r="0" g="0" b="0"/>
        </a:effectRef>
        <a:fontRef idx="none"/>
      </a:style>
    </a:txDef>
  </a:objectDefaults>
  <a:extraClrSchemeLst/>
</a:theme>
</file>

<file path=docProps/app.xml><?xml version="1.0" encoding="utf-8"?>
<Properties xmlns="http://schemas.openxmlformats.org/officeDocument/2006/extended-properties" xmlns:vt="http://schemas.openxmlformats.org/officeDocument/2006/docPropsVTypes">
  <TotalTime>1306</TotalTime>
  <Words>1871</Words>
  <Application>Microsoft Macintosh PowerPoint</Application>
  <PresentationFormat>On-screen Show (16:9)</PresentationFormat>
  <Paragraphs>235</Paragraphs>
  <Slides>30</Slides>
  <Notes>19</Notes>
  <HiddenSlides>0</HiddenSlides>
  <MMClips>2</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Seravek</vt:lpstr>
      <vt:lpstr>Wingdings</vt:lpstr>
      <vt:lpstr>RU_template_FASN_16x9 widescreen</vt:lpstr>
      <vt:lpstr>Different but similar: Language prediction is associated with visuospatial prediction</vt:lpstr>
      <vt:lpstr>To predict…</vt:lpstr>
      <vt:lpstr>…or not to predict</vt:lpstr>
      <vt:lpstr>Goals</vt:lpstr>
      <vt:lpstr>Stress-tense suffix associations</vt:lpstr>
      <vt:lpstr>STUDIES 1 and 2: L2 PROFICIENCY, L2 USE, Cross-linguistic transfer AND LINGUISTIC PREDICTION</vt:lpstr>
      <vt:lpstr>L2 proficiency</vt:lpstr>
      <vt:lpstr>L2 use</vt:lpstr>
      <vt:lpstr>Cross-linguistic influence</vt:lpstr>
      <vt:lpstr>PowerPoint Presentation</vt:lpstr>
      <vt:lpstr>Participants</vt:lpstr>
      <vt:lpstr>Materials</vt:lpstr>
      <vt:lpstr>PowerPoint Presentation</vt:lpstr>
      <vt:lpstr>PowerPoint Presentation</vt:lpstr>
      <vt:lpstr>PowerPoint Presentation</vt:lpstr>
      <vt:lpstr>PowerPoint Presentation</vt:lpstr>
      <vt:lpstr>Results Timecourse</vt:lpstr>
      <vt:lpstr>Results</vt:lpstr>
      <vt:lpstr>Discussion</vt:lpstr>
      <vt:lpstr>STUDY 3: ASSOCIATION BETWEEN VISUOSPATIAL PREDICTION AND LINGUISTIC PREDICTION</vt:lpstr>
      <vt:lpstr>PowerPoint Presentation</vt:lpstr>
      <vt:lpstr>Research on vision/space ~ language</vt:lpstr>
      <vt:lpstr>Participants</vt:lpstr>
      <vt:lpstr>PowerPoint Presentation</vt:lpstr>
      <vt:lpstr>Results</vt:lpstr>
      <vt:lpstr>Discussion</vt:lpstr>
      <vt:lpstr>Conclusion</vt:lpstr>
      <vt:lpstr>Future research</vt:lpstr>
      <vt:lpstr>Pedagogical implications</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Different but similar: Language prediction is associated with visuospatial prediction</dc:title>
  <cp:lastModifiedBy>Laura Fernandez Arroyo</cp:lastModifiedBy>
  <cp:revision>4</cp:revision>
  <dcterms:modified xsi:type="dcterms:W3CDTF">2022-01-24T15:32:39Z</dcterms:modified>
</cp:coreProperties>
</file>